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57" r:id="rId3"/>
    <p:sldId id="262" r:id="rId4"/>
    <p:sldId id="296" r:id="rId5"/>
    <p:sldId id="297" r:id="rId6"/>
    <p:sldId id="298" r:id="rId7"/>
    <p:sldId id="299" r:id="rId8"/>
    <p:sldId id="300" r:id="rId9"/>
    <p:sldId id="301" r:id="rId10"/>
    <p:sldId id="302" r:id="rId11"/>
    <p:sldId id="291" r:id="rId12"/>
    <p:sldId id="260" r:id="rId13"/>
    <p:sldId id="265" r:id="rId14"/>
    <p:sldId id="267" r:id="rId15"/>
    <p:sldId id="269" r:id="rId16"/>
    <p:sldId id="304" r:id="rId17"/>
    <p:sldId id="305" r:id="rId18"/>
    <p:sldId id="306" r:id="rId19"/>
    <p:sldId id="272" r:id="rId20"/>
    <p:sldId id="275" r:id="rId21"/>
    <p:sldId id="276" r:id="rId22"/>
    <p:sldId id="309" r:id="rId23"/>
    <p:sldId id="280" r:id="rId24"/>
    <p:sldId id="282" r:id="rId25"/>
    <p:sldId id="281" r:id="rId26"/>
    <p:sldId id="310" r:id="rId27"/>
    <p:sldId id="28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9485" autoAdjust="0"/>
    <p:restoredTop sz="94624" autoAdjust="0"/>
  </p:normalViewPr>
  <p:slideViewPr>
    <p:cSldViewPr>
      <p:cViewPr varScale="1">
        <p:scale>
          <a:sx n="54" d="100"/>
          <a:sy n="54" d="100"/>
        </p:scale>
        <p:origin x="-96" y="-3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5249A8-5352-40D7-BB72-44EBE5BE43E2}" type="datetimeFigureOut">
              <a:rPr lang="en-US" smtClean="0"/>
              <a:pPr/>
              <a:t>2/10/2017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C0C56A-25A5-4290-87CC-161D33DC4F7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C0C56A-25A5-4290-87CC-161D33DC4F78}"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2/10/2017</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6F15528-21DE-4FAA-801E-634DDDAF4B2B}" type="slidenum">
              <a:rPr lang="en-US" smtClean="0"/>
              <a:pPr/>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fld id="{E9CEB52F-A8F4-4040-A96B-588F96B11ABB}"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2/10/2017</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2/10/2017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2/10/2017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D8BD707-D9CF-40AE-B4C6-C98DA3205C09}" type="datetimeFigureOut">
              <a:rPr lang="en-US" smtClean="0"/>
              <a:pPr/>
              <a:t>2/10/2017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2/10/2017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2/10/2017</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pPr/>
              <a:t>2/10/2017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pPr/>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3.png"/><Relationship Id="rId4" Type="http://schemas.openxmlformats.org/officeDocument/2006/relationships/oleObject" Target="../embeddings/oleObject2.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15.png"/><Relationship Id="rId4" Type="http://schemas.openxmlformats.org/officeDocument/2006/relationships/oleObject" Target="../embeddings/oleObject3.bin"/></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2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slideLayout" Target="../slideLayouts/slideLayout12.xml"/><Relationship Id="rId1" Type="http://schemas.openxmlformats.org/officeDocument/2006/relationships/vmlDrawing" Target="../drawings/vmlDrawing4.vml"/><Relationship Id="rId4" Type="http://schemas.openxmlformats.org/officeDocument/2006/relationships/oleObject" Target="../embeddings/oleObject6.bin"/></Relationships>
</file>

<file path=ppt/slides/_rels/slide2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5.vml"/></Relationships>
</file>

<file path=ppt/slides/_rels/slide25.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304800"/>
            <a:ext cx="8336872" cy="1447800"/>
          </a:xfrm>
        </p:spPr>
        <p:txBody>
          <a:bodyPr>
            <a:normAutofit fontScale="90000"/>
          </a:bodyPr>
          <a:lstStyle/>
          <a:p>
            <a:pPr algn="l"/>
            <a:r>
              <a:rPr lang="en-US" sz="1600" dirty="0" smtClean="0"/>
              <a:t> </a:t>
            </a:r>
            <a:br>
              <a:rPr lang="en-US" sz="1600" dirty="0" smtClean="0"/>
            </a:br>
            <a:r>
              <a:rPr lang="en-US" sz="1600" b="1" dirty="0" smtClean="0"/>
              <a:t>						 </a:t>
            </a:r>
            <a:r>
              <a:rPr lang="en-US" sz="1600" dirty="0" smtClean="0"/>
              <a:t/>
            </a:r>
            <a:br>
              <a:rPr lang="en-US" sz="1600" dirty="0" smtClean="0"/>
            </a:br>
            <a:r>
              <a:rPr lang="en-US" sz="1600" b="1" dirty="0" smtClean="0">
                <a:solidFill>
                  <a:srgbClr val="C00000"/>
                </a:solidFill>
              </a:rPr>
              <a:t> </a:t>
            </a:r>
            <a:r>
              <a:rPr lang="en-US" sz="1400" b="1" dirty="0" smtClean="0">
                <a:solidFill>
                  <a:srgbClr val="C00000"/>
                </a:solidFill>
              </a:rPr>
              <a:t> </a:t>
            </a:r>
            <a:r>
              <a:rPr lang="en-US" sz="1800" b="1" dirty="0" smtClean="0">
                <a:solidFill>
                  <a:srgbClr val="C00000"/>
                </a:solidFill>
              </a:rPr>
              <a:t>UNIT II</a:t>
            </a:r>
            <a:r>
              <a:rPr lang="en-US" sz="1800" dirty="0" smtClean="0">
                <a:solidFill>
                  <a:srgbClr val="C00000"/>
                </a:solidFill>
              </a:rPr>
              <a:t> .</a:t>
            </a:r>
            <a:r>
              <a:rPr lang="en-US" sz="1800" b="1" dirty="0" smtClean="0">
                <a:solidFill>
                  <a:srgbClr val="C00000"/>
                </a:solidFill>
              </a:rPr>
              <a:t> SOIL WATER AND WATER FLOW</a:t>
            </a:r>
            <a:r>
              <a:rPr lang="en-US" sz="3100" b="1" dirty="0" smtClean="0">
                <a:solidFill>
                  <a:srgbClr val="C00000"/>
                </a:solidFill>
              </a:rPr>
              <a:t/>
            </a:r>
            <a:br>
              <a:rPr lang="en-US" sz="3100" b="1" dirty="0" smtClean="0">
                <a:solidFill>
                  <a:srgbClr val="C00000"/>
                </a:solidFill>
              </a:rPr>
            </a:br>
            <a:r>
              <a:rPr lang="en-US" sz="1800" cap="none" dirty="0" smtClean="0">
                <a:solidFill>
                  <a:srgbClr val="C00000"/>
                </a:solidFill>
              </a:rPr>
              <a:t>Soil water – static pressure in water - effective stress concepts in soils – capillary stress – permeability measurement in the laboratory and field pumping in pumping out tests – factors influencing permeability of soils – seepage – introduction to flow nets – simple problems. (Sheet pile and weir).</a:t>
            </a:r>
            <a:r>
              <a:rPr lang="en-US" sz="1300" dirty="0" smtClean="0"/>
              <a:t/>
            </a:r>
            <a:br>
              <a:rPr lang="en-US" sz="1300" dirty="0" smtClean="0"/>
            </a:br>
            <a:r>
              <a:rPr lang="en-US" sz="1300" b="1" dirty="0" smtClean="0">
                <a:solidFill>
                  <a:srgbClr val="C00000"/>
                </a:solidFill>
              </a:rPr>
              <a:t> </a:t>
            </a:r>
            <a:r>
              <a:rPr lang="en-US" sz="1300" dirty="0" smtClean="0"/>
              <a:t/>
            </a:r>
            <a:br>
              <a:rPr lang="en-US" sz="1300" dirty="0" smtClean="0"/>
            </a:br>
            <a:r>
              <a:rPr lang="en-US" sz="1300" dirty="0" smtClean="0"/>
              <a:t/>
            </a:r>
            <a:br>
              <a:rPr lang="en-US" sz="1300" dirty="0" smtClean="0"/>
            </a:br>
            <a:endParaRPr lang="en-US" sz="1300" dirty="0"/>
          </a:p>
        </p:txBody>
      </p:sp>
      <p:sp>
        <p:nvSpPr>
          <p:cNvPr id="3" name="Subtitle 2"/>
          <p:cNvSpPr>
            <a:spLocks noGrp="1"/>
          </p:cNvSpPr>
          <p:nvPr>
            <p:ph idx="1"/>
          </p:nvPr>
        </p:nvSpPr>
        <p:spPr/>
        <p:txBody>
          <a:bodyPr/>
          <a:lstStyle/>
          <a:p>
            <a:r>
              <a:rPr lang="en-US" dirty="0" smtClean="0">
                <a:solidFill>
                  <a:srgbClr val="C00000"/>
                </a:solidFill>
              </a:rPr>
              <a:t>Chapter1:Static pressure in soil due to water.</a:t>
            </a:r>
          </a:p>
          <a:p>
            <a:endParaRPr lang="en-US" dirty="0" smtClean="0">
              <a:solidFill>
                <a:srgbClr val="C00000"/>
              </a:solidFill>
            </a:endParaRPr>
          </a:p>
          <a:p>
            <a:pPr>
              <a:buNone/>
            </a:pPr>
            <a:endParaRPr lang="en-US" dirty="0" smtClean="0">
              <a:solidFill>
                <a:srgbClr val="C00000"/>
              </a:solidFill>
            </a:endParaRPr>
          </a:p>
          <a:p>
            <a:r>
              <a:rPr lang="en-US" dirty="0" smtClean="0">
                <a:solidFill>
                  <a:srgbClr val="C00000"/>
                </a:solidFill>
              </a:rPr>
              <a:t>Chapter2:Permeability in soil</a:t>
            </a:r>
          </a:p>
          <a:p>
            <a:endParaRPr lang="en-US" dirty="0" smtClean="0">
              <a:solidFill>
                <a:srgbClr val="C00000"/>
              </a:solidFill>
            </a:endParaRPr>
          </a:p>
          <a:p>
            <a:endParaRPr lang="en-US" dirty="0" smtClean="0">
              <a:solidFill>
                <a:srgbClr val="C00000"/>
              </a:solidFill>
            </a:endParaRPr>
          </a:p>
          <a:p>
            <a:r>
              <a:rPr lang="en-US" dirty="0" smtClean="0">
                <a:solidFill>
                  <a:srgbClr val="C00000"/>
                </a:solidFill>
              </a:rPr>
              <a:t>Chapter3:Seepage in soil -Flow net concept</a:t>
            </a:r>
            <a:endParaRPr lang="en-US" dirty="0">
              <a:solidFill>
                <a:srgbClr val="C00000"/>
              </a:solidFill>
            </a:endParaRPr>
          </a:p>
        </p:txBody>
      </p:sp>
      <p:sp>
        <p:nvSpPr>
          <p:cNvPr id="4" name="Rectangle 3"/>
          <p:cNvSpPr/>
          <p:nvPr/>
        </p:nvSpPr>
        <p:spPr>
          <a:xfrm>
            <a:off x="7848600" y="3962400"/>
            <a:ext cx="248786" cy="369332"/>
          </a:xfrm>
          <a:prstGeom prst="rect">
            <a:avLst/>
          </a:prstGeom>
        </p:spPr>
        <p:txBody>
          <a:bodyPr wrap="none">
            <a:spAutoFit/>
          </a:bodyPr>
          <a:lstStyle/>
          <a:p>
            <a:r>
              <a:rPr lang="en-US" b="1" dirty="0" smtClean="0"/>
              <a:t>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p:cNvPicPr>
            <a:picLocks noChangeAspect="1" noChangeArrowheads="1"/>
          </p:cNvPicPr>
          <p:nvPr/>
        </p:nvPicPr>
        <p:blipFill>
          <a:blip r:embed="rId2"/>
          <a:srcRect/>
          <a:stretch>
            <a:fillRect/>
          </a:stretch>
        </p:blipFill>
        <p:spPr bwMode="auto">
          <a:xfrm>
            <a:off x="457200" y="152400"/>
            <a:ext cx="8391686" cy="37147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686800" cy="5078313"/>
          </a:xfrm>
          <a:prstGeom prst="rect">
            <a:avLst/>
          </a:prstGeom>
        </p:spPr>
        <p:txBody>
          <a:bodyPr wrap="square">
            <a:spAutoFit/>
          </a:bodyPr>
          <a:lstStyle/>
          <a:p>
            <a:r>
              <a:rPr lang="en-US" b="1" dirty="0" smtClean="0"/>
              <a:t>8.Define Darcy’s law.</a:t>
            </a:r>
            <a:endParaRPr lang="en-US" b="1" dirty="0" smtClean="0">
              <a:solidFill>
                <a:srgbClr val="C00000"/>
              </a:solidFill>
            </a:endParaRPr>
          </a:p>
          <a:p>
            <a:r>
              <a:rPr lang="en-US" dirty="0" smtClean="0"/>
              <a:t>Darcy’s law states that for laminar flow conditions in a saturated soil, the rate of flow or the discharge per unit time is proportional to the hydraulic gradient.</a:t>
            </a:r>
          </a:p>
          <a:p>
            <a:r>
              <a:rPr lang="en-US" dirty="0" smtClean="0">
                <a:latin typeface="Calibri"/>
                <a:cs typeface="Calibri"/>
              </a:rPr>
              <a:t>			v </a:t>
            </a:r>
            <a:r>
              <a:rPr lang="el-GR" dirty="0" smtClean="0">
                <a:latin typeface="Calibri"/>
                <a:cs typeface="Calibri"/>
              </a:rPr>
              <a:t>ᾳ</a:t>
            </a:r>
            <a:r>
              <a:rPr lang="en-US" dirty="0" smtClean="0">
                <a:latin typeface="Calibri"/>
                <a:cs typeface="Calibri"/>
              </a:rPr>
              <a:t> I</a:t>
            </a:r>
          </a:p>
          <a:p>
            <a:r>
              <a:rPr lang="en-US" dirty="0" smtClean="0">
                <a:latin typeface="Calibri"/>
                <a:cs typeface="Calibri"/>
              </a:rPr>
              <a:t>			v= </a:t>
            </a:r>
            <a:r>
              <a:rPr lang="en-US" dirty="0" err="1" smtClean="0">
                <a:latin typeface="Calibri"/>
                <a:cs typeface="Calibri"/>
              </a:rPr>
              <a:t>ki</a:t>
            </a:r>
            <a:endParaRPr lang="en-US" dirty="0" smtClean="0"/>
          </a:p>
          <a:p>
            <a:r>
              <a:rPr lang="en-US" dirty="0" smtClean="0"/>
              <a:t>			q = </a:t>
            </a:r>
            <a:r>
              <a:rPr lang="en-US" dirty="0" err="1" smtClean="0"/>
              <a:t>vA</a:t>
            </a:r>
            <a:endParaRPr lang="en-US" dirty="0" smtClean="0"/>
          </a:p>
          <a:p>
            <a:r>
              <a:rPr lang="en-US" dirty="0" smtClean="0"/>
              <a:t>			q = </a:t>
            </a:r>
            <a:r>
              <a:rPr lang="en-US" dirty="0" err="1" smtClean="0"/>
              <a:t>kiA</a:t>
            </a:r>
            <a:endParaRPr lang="en-US" dirty="0" smtClean="0"/>
          </a:p>
          <a:p>
            <a:r>
              <a:rPr lang="en-US" i="1" dirty="0" smtClean="0"/>
              <a:t>			k=q/</a:t>
            </a:r>
            <a:r>
              <a:rPr lang="en-US" i="1" dirty="0" err="1" smtClean="0"/>
              <a:t>iA</a:t>
            </a:r>
            <a:endParaRPr lang="en-US" i="1" dirty="0" smtClean="0"/>
          </a:p>
          <a:p>
            <a:r>
              <a:rPr lang="en-US" dirty="0" smtClean="0"/>
              <a:t>Where</a:t>
            </a:r>
          </a:p>
          <a:p>
            <a:r>
              <a:rPr lang="en-US" dirty="0" smtClean="0"/>
              <a:t>q = discharge per unit time, </a:t>
            </a:r>
          </a:p>
          <a:p>
            <a:r>
              <a:rPr lang="en-US" dirty="0" smtClean="0"/>
              <a:t>A = Total cross-sectional area of soil mass, perpendicular to the direction of flow,</a:t>
            </a:r>
          </a:p>
          <a:p>
            <a:r>
              <a:rPr lang="en-US" dirty="0" err="1" smtClean="0"/>
              <a:t>i</a:t>
            </a:r>
            <a:r>
              <a:rPr lang="en-US" dirty="0" smtClean="0"/>
              <a:t> = hydraulic gradient,</a:t>
            </a:r>
          </a:p>
          <a:p>
            <a:r>
              <a:rPr lang="en-US" dirty="0" smtClean="0"/>
              <a:t> </a:t>
            </a:r>
            <a:r>
              <a:rPr lang="en-US" dirty="0" err="1" smtClean="0"/>
              <a:t>i</a:t>
            </a:r>
            <a:r>
              <a:rPr lang="en-US" dirty="0" smtClean="0"/>
              <a:t>= (h1-h2)/L</a:t>
            </a:r>
          </a:p>
          <a:p>
            <a:r>
              <a:rPr lang="en-US" dirty="0" smtClean="0"/>
              <a:t>k = Darcy’s Coefficient of permeability, </a:t>
            </a:r>
          </a:p>
          <a:p>
            <a:r>
              <a:rPr lang="en-US" dirty="0" smtClean="0"/>
              <a:t>v = Velocity of flow, or average discharge velocity.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0"/>
            <a:ext cx="8534400" cy="7848302"/>
          </a:xfrm>
          <a:prstGeom prst="rect">
            <a:avLst/>
          </a:prstGeom>
        </p:spPr>
        <p:txBody>
          <a:bodyPr wrap="square">
            <a:spAutoFit/>
          </a:bodyPr>
          <a:lstStyle/>
          <a:p>
            <a:r>
              <a:rPr lang="en-US" b="1" dirty="0" smtClean="0"/>
              <a:t>9. State the factors affecting permeability.</a:t>
            </a:r>
          </a:p>
          <a:p>
            <a:r>
              <a:rPr lang="en-US" dirty="0" err="1" smtClean="0"/>
              <a:t>i</a:t>
            </a:r>
            <a:r>
              <a:rPr lang="en-US" dirty="0" smtClean="0"/>
              <a:t>. Grain size</a:t>
            </a:r>
          </a:p>
          <a:p>
            <a:r>
              <a:rPr lang="en-US" dirty="0" smtClean="0"/>
              <a:t>ii. Properties of the pore fluid</a:t>
            </a:r>
          </a:p>
          <a:p>
            <a:r>
              <a:rPr lang="en-US" dirty="0" smtClean="0"/>
              <a:t>iii. Voids ratio of the soil</a:t>
            </a:r>
          </a:p>
          <a:p>
            <a:r>
              <a:rPr lang="en-US" dirty="0" smtClean="0"/>
              <a:t>iv. Structural arrangement of the soil particle</a:t>
            </a:r>
          </a:p>
          <a:p>
            <a:r>
              <a:rPr lang="en-US" dirty="0" smtClean="0"/>
              <a:t>v. Entrapped air and foreign-matter.</a:t>
            </a:r>
          </a:p>
          <a:p>
            <a:r>
              <a:rPr lang="en-US" dirty="0" smtClean="0"/>
              <a:t>vi. Adsorbed water in clayey soils.</a:t>
            </a:r>
          </a:p>
          <a:p>
            <a:r>
              <a:rPr lang="en-US" b="1" dirty="0" smtClean="0"/>
              <a:t>10. Mention the methods to determine the coefficient of permeability.</a:t>
            </a:r>
            <a:endParaRPr lang="en-US" b="1" u="sng" dirty="0" smtClean="0"/>
          </a:p>
          <a:p>
            <a:pPr marL="342900" indent="-342900">
              <a:buAutoNum type="alphaLcPeriod"/>
            </a:pPr>
            <a:r>
              <a:rPr lang="en-US" u="sng" dirty="0" smtClean="0"/>
              <a:t>Laboratory methods</a:t>
            </a:r>
          </a:p>
          <a:p>
            <a:r>
              <a:rPr lang="en-US" dirty="0" smtClean="0"/>
              <a:t>	</a:t>
            </a:r>
            <a:r>
              <a:rPr lang="en-US" dirty="0" err="1" smtClean="0"/>
              <a:t>i</a:t>
            </a:r>
            <a:r>
              <a:rPr lang="en-US" dirty="0" smtClean="0"/>
              <a:t>. Constant head permeability test</a:t>
            </a:r>
          </a:p>
          <a:p>
            <a:r>
              <a:rPr lang="en-US" dirty="0" smtClean="0"/>
              <a:t>	ii. Falling head permeability test</a:t>
            </a:r>
          </a:p>
          <a:p>
            <a:r>
              <a:rPr lang="en-US" dirty="0" smtClean="0"/>
              <a:t>b. </a:t>
            </a:r>
            <a:r>
              <a:rPr lang="en-US" u="sng" dirty="0" smtClean="0"/>
              <a:t>Field methods</a:t>
            </a:r>
          </a:p>
          <a:p>
            <a:pPr lvl="2"/>
            <a:r>
              <a:rPr lang="en-US" dirty="0" err="1" smtClean="0"/>
              <a:t>i</a:t>
            </a:r>
            <a:r>
              <a:rPr lang="en-US" dirty="0" smtClean="0"/>
              <a:t>. Pumping – out tests</a:t>
            </a:r>
          </a:p>
          <a:p>
            <a:pPr lvl="1"/>
            <a:r>
              <a:rPr lang="en-US" dirty="0" smtClean="0"/>
              <a:t>	ii. Pumping –in tests</a:t>
            </a:r>
          </a:p>
          <a:p>
            <a:r>
              <a:rPr lang="en-US" b="1" dirty="0" smtClean="0"/>
              <a:t>11. Define coefficient of permeability (or) permeability.</a:t>
            </a:r>
          </a:p>
          <a:p>
            <a:r>
              <a:rPr lang="en-US" dirty="0" smtClean="0"/>
              <a:t>It is defined as the average velocity of flow that will occur through the total cross sectional are of soil under unit hydraulic gradient. The coefficient of permeability is denoted as K. It is usually expressed as cm/sec (or) m/day (or) feet/day.   K=Q/</a:t>
            </a:r>
            <a:r>
              <a:rPr lang="en-US" dirty="0" err="1" smtClean="0"/>
              <a:t>iA</a:t>
            </a:r>
            <a:endParaRPr lang="en-US" dirty="0" smtClean="0"/>
          </a:p>
          <a:p>
            <a:r>
              <a:rPr lang="en-US" b="1" dirty="0" smtClean="0"/>
              <a:t>12. Define seepage velocity (or) Actual velocity.</a:t>
            </a:r>
          </a:p>
          <a:p>
            <a:r>
              <a:rPr lang="en-US" dirty="0" smtClean="0"/>
              <a:t>The actual velocity (or) seepage velocity is defined as the rate of discharge of percolating water per unit cross-sectional area of voids perpendicular to the direction of flow.</a:t>
            </a:r>
          </a:p>
          <a:p>
            <a:r>
              <a:rPr lang="en-US" dirty="0" smtClean="0"/>
              <a:t>		 </a:t>
            </a:r>
            <a:r>
              <a:rPr lang="en-US" dirty="0" err="1" smtClean="0"/>
              <a:t>v</a:t>
            </a:r>
            <a:r>
              <a:rPr lang="en-US" sz="1200" dirty="0" err="1" smtClean="0"/>
              <a:t>s</a:t>
            </a:r>
            <a:r>
              <a:rPr lang="en-US" dirty="0" smtClean="0"/>
              <a:t> = v/n = </a:t>
            </a:r>
            <a:r>
              <a:rPr lang="en-US" dirty="0" err="1" smtClean="0"/>
              <a:t>ki</a:t>
            </a:r>
            <a:r>
              <a:rPr lang="en-US" dirty="0" smtClean="0"/>
              <a:t>/n, Coefficient of Percolation,</a:t>
            </a:r>
            <a:r>
              <a:rPr lang="en-US" i="1" dirty="0" smtClean="0"/>
              <a:t> </a:t>
            </a:r>
            <a:r>
              <a:rPr lang="en-US" i="1" dirty="0" err="1" smtClean="0"/>
              <a:t>k</a:t>
            </a:r>
            <a:r>
              <a:rPr lang="en-US" sz="1200" i="1" dirty="0" err="1" smtClean="0"/>
              <a:t>p</a:t>
            </a:r>
            <a:r>
              <a:rPr lang="en-US" i="1" dirty="0" smtClean="0"/>
              <a:t> = k/n</a:t>
            </a:r>
            <a:endParaRPr lang="en-US" dirty="0" smtClean="0"/>
          </a:p>
          <a:p>
            <a:pPr lvl="1"/>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2"/>
          </p:nvPr>
        </p:nvSpPr>
        <p:spPr>
          <a:noFill/>
        </p:spPr>
        <p:txBody>
          <a:bodyPr/>
          <a:lstStyle/>
          <a:p>
            <a:fld id="{F523CEEB-831A-42C4-93E3-A9CDA1DA5DF3}" type="slidenum">
              <a:rPr lang="ar-SA"/>
              <a:pPr/>
              <a:t>13</a:t>
            </a:fld>
            <a:endParaRPr lang="en-US"/>
          </a:p>
        </p:txBody>
      </p:sp>
      <p:sp>
        <p:nvSpPr>
          <p:cNvPr id="27652" name="Rectangle 4"/>
          <p:cNvSpPr>
            <a:spLocks noChangeArrowheads="1"/>
          </p:cNvSpPr>
          <p:nvPr/>
        </p:nvSpPr>
        <p:spPr bwMode="auto">
          <a:xfrm>
            <a:off x="136525" y="304800"/>
            <a:ext cx="9007475" cy="969496"/>
          </a:xfrm>
          <a:prstGeom prst="rect">
            <a:avLst/>
          </a:prstGeom>
          <a:noFill/>
          <a:ln w="9525">
            <a:noFill/>
            <a:miter lim="800000"/>
            <a:headEnd/>
            <a:tailEnd/>
          </a:ln>
        </p:spPr>
        <p:txBody>
          <a:bodyPr>
            <a:spAutoFit/>
          </a:bodyPr>
          <a:lstStyle/>
          <a:p>
            <a:pPr marL="284163" indent="-284163"/>
            <a:r>
              <a:rPr lang="en-US" sz="2400" i="1" dirty="0" smtClean="0">
                <a:solidFill>
                  <a:srgbClr val="C00000"/>
                </a:solidFill>
                <a:latin typeface="Times New Roman" pitchFamily="18" charset="0"/>
                <a:cs typeface="Times New Roman" pitchFamily="18" charset="0"/>
              </a:rPr>
              <a:t>13.Explain Constant head permeability test</a:t>
            </a:r>
          </a:p>
          <a:p>
            <a:pPr marL="284163" indent="-284163"/>
            <a:r>
              <a:rPr lang="en-US" sz="2400" i="1" dirty="0" smtClean="0">
                <a:latin typeface="Times New Roman" pitchFamily="18" charset="0"/>
                <a:cs typeface="Times New Roman" pitchFamily="18" charset="0"/>
              </a:rPr>
              <a:t>  The</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constant head test is used primarily for coarse-grained soils</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284163" indent="-284163">
              <a:buFont typeface="Arial" pitchFamily="34" charset="0"/>
              <a:buChar char="•"/>
            </a:pPr>
            <a:endParaRPr lang="en-US" sz="900" dirty="0">
              <a:latin typeface="Times New Roman" pitchFamily="18" charset="0"/>
              <a:cs typeface="Times New Roman" pitchFamily="18" charset="0"/>
            </a:endParaRPr>
          </a:p>
        </p:txBody>
      </p:sp>
      <p:graphicFrame>
        <p:nvGraphicFramePr>
          <p:cNvPr id="27654" name="Object 3"/>
          <p:cNvGraphicFramePr>
            <a:graphicFrameLocks noChangeAspect="1"/>
          </p:cNvGraphicFramePr>
          <p:nvPr/>
        </p:nvGraphicFramePr>
        <p:xfrm>
          <a:off x="381000" y="2819400"/>
          <a:ext cx="2746375" cy="709613"/>
        </p:xfrm>
        <a:graphic>
          <a:graphicData uri="http://schemas.openxmlformats.org/presentationml/2006/ole">
            <p:oleObj spid="_x0000_s1026" name="Equation" r:id="rId3" imgW="1523880" imgH="393480" progId="Equation.3">
              <p:embed/>
            </p:oleObj>
          </a:graphicData>
        </a:graphic>
      </p:graphicFrame>
      <p:sp>
        <p:nvSpPr>
          <p:cNvPr id="27655" name="Rectangle 7"/>
          <p:cNvSpPr>
            <a:spLocks noChangeArrowheads="1"/>
          </p:cNvSpPr>
          <p:nvPr/>
        </p:nvSpPr>
        <p:spPr bwMode="auto">
          <a:xfrm>
            <a:off x="457200" y="1219200"/>
            <a:ext cx="3468687" cy="1631216"/>
          </a:xfrm>
          <a:prstGeom prst="rect">
            <a:avLst/>
          </a:prstGeom>
          <a:noFill/>
          <a:ln w="9525">
            <a:noFill/>
            <a:miter lim="800000"/>
            <a:headEnd/>
            <a:tailEnd/>
          </a:ln>
        </p:spPr>
        <p:txBody>
          <a:bodyPr>
            <a:spAutoFit/>
          </a:bodyPr>
          <a:lstStyle/>
          <a:p>
            <a:pPr marL="284163" indent="-284163"/>
            <a:r>
              <a:rPr lang="en-US" sz="2000" b="1" dirty="0" smtClean="0">
                <a:latin typeface="Times New Roman" pitchFamily="18" charset="0"/>
                <a:cs typeface="Times New Roman" pitchFamily="18" charset="0"/>
              </a:rPr>
              <a:t>Q=V/t</a:t>
            </a:r>
          </a:p>
          <a:p>
            <a:pPr marL="284163" indent="-284163"/>
            <a:endParaRPr lang="en-US" sz="2000" b="1" dirty="0" smtClean="0">
              <a:latin typeface="Times New Roman" pitchFamily="18" charset="0"/>
              <a:cs typeface="Times New Roman" pitchFamily="18" charset="0"/>
            </a:endParaRPr>
          </a:p>
          <a:p>
            <a:pPr marL="284163" indent="-284163"/>
            <a:r>
              <a:rPr lang="en-US" sz="2000" b="1" dirty="0" smtClean="0">
                <a:latin typeface="Times New Roman" pitchFamily="18" charset="0"/>
                <a:cs typeface="Times New Roman" pitchFamily="18" charset="0"/>
              </a:rPr>
              <a:t>From Darcy’s Law,</a:t>
            </a:r>
          </a:p>
          <a:p>
            <a:pPr marL="284163" indent="-284163"/>
            <a:endParaRPr lang="en-US" sz="2000" b="1" dirty="0" smtClean="0">
              <a:latin typeface="Times New Roman" pitchFamily="18" charset="0"/>
              <a:cs typeface="Times New Roman" pitchFamily="18" charset="0"/>
            </a:endParaRPr>
          </a:p>
          <a:p>
            <a:pPr marL="284163" indent="-284163"/>
            <a:r>
              <a:rPr lang="en-US" sz="2000" b="1" dirty="0" smtClean="0">
                <a:latin typeface="Times New Roman" pitchFamily="18" charset="0"/>
                <a:cs typeface="Times New Roman" pitchFamily="18" charset="0"/>
              </a:rPr>
              <a:t>Q=</a:t>
            </a:r>
            <a:r>
              <a:rPr lang="en-US" sz="2000" b="1" dirty="0" err="1" smtClean="0">
                <a:latin typeface="Times New Roman" pitchFamily="18" charset="0"/>
                <a:cs typeface="Times New Roman" pitchFamily="18" charset="0"/>
              </a:rPr>
              <a:t>k.i.A</a:t>
            </a:r>
            <a:endParaRPr lang="en-US" sz="2000" b="1" dirty="0">
              <a:latin typeface="Times New Roman" pitchFamily="18" charset="0"/>
              <a:cs typeface="Times New Roman" pitchFamily="18" charset="0"/>
            </a:endParaRPr>
          </a:p>
        </p:txBody>
      </p:sp>
      <p:sp>
        <p:nvSpPr>
          <p:cNvPr id="9" name="Rectangle 8"/>
          <p:cNvSpPr/>
          <p:nvPr/>
        </p:nvSpPr>
        <p:spPr>
          <a:xfrm>
            <a:off x="228600" y="3657600"/>
            <a:ext cx="3786187" cy="1200150"/>
          </a:xfrm>
          <a:prstGeom prst="rect">
            <a:avLst/>
          </a:prstGeom>
        </p:spPr>
        <p:txBody>
          <a:bodyPr>
            <a:spAutoFit/>
          </a:bodyPr>
          <a:lstStyle/>
          <a:p>
            <a:pPr marL="284163" indent="-284163">
              <a:defRPr/>
            </a:pPr>
            <a:r>
              <a:rPr lang="en-US" sz="1800" dirty="0">
                <a:latin typeface="Times New Roman" pitchFamily="18" charset="0"/>
                <a:cs typeface="Times New Roman" pitchFamily="18" charset="0"/>
              </a:rPr>
              <a:t>Where:</a:t>
            </a:r>
          </a:p>
          <a:p>
            <a:pPr marL="284163" indent="-284163">
              <a:defRPr/>
            </a:pPr>
            <a:r>
              <a:rPr lang="en-US" dirty="0" smtClean="0">
                <a:latin typeface="Times New Roman" pitchFamily="18" charset="0"/>
                <a:cs typeface="Times New Roman" pitchFamily="18" charset="0"/>
              </a:rPr>
              <a:t>V </a:t>
            </a: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volume of water collection</a:t>
            </a:r>
          </a:p>
          <a:p>
            <a:pPr marL="395288" indent="-395288">
              <a:defRPr/>
            </a:pPr>
            <a:r>
              <a:rPr lang="en-US" sz="1800" dirty="0">
                <a:latin typeface="Times New Roman" pitchFamily="18" charset="0"/>
                <a:cs typeface="Times New Roman" pitchFamily="18" charset="0"/>
              </a:rPr>
              <a:t>A = cross section area of soil specimen</a:t>
            </a:r>
          </a:p>
          <a:p>
            <a:pPr marL="284163" indent="-284163">
              <a:defRPr/>
            </a:pPr>
            <a:r>
              <a:rPr lang="en-US" sz="1800" dirty="0">
                <a:latin typeface="Times New Roman" pitchFamily="18" charset="0"/>
                <a:cs typeface="Times New Roman" pitchFamily="18" charset="0"/>
              </a:rPr>
              <a:t>T = duration of water collection</a:t>
            </a:r>
          </a:p>
        </p:txBody>
      </p:sp>
      <p:graphicFrame>
        <p:nvGraphicFramePr>
          <p:cNvPr id="27657" name="Object 4"/>
          <p:cNvGraphicFramePr>
            <a:graphicFrameLocks noChangeAspect="1"/>
          </p:cNvGraphicFramePr>
          <p:nvPr/>
        </p:nvGraphicFramePr>
        <p:xfrm>
          <a:off x="1143000" y="5105400"/>
          <a:ext cx="1330325" cy="760413"/>
        </p:xfrm>
        <a:graphic>
          <a:graphicData uri="http://schemas.openxmlformats.org/presentationml/2006/ole">
            <p:oleObj spid="_x0000_s1027" name="Equation" r:id="rId4" imgW="685800" imgH="393700" progId="Equation.3">
              <p:embed/>
            </p:oleObj>
          </a:graphicData>
        </a:graphic>
      </p:graphicFrame>
      <p:pic>
        <p:nvPicPr>
          <p:cNvPr id="1028" name="Picture 4"/>
          <p:cNvPicPr>
            <a:picLocks noChangeAspect="1" noChangeArrowheads="1"/>
          </p:cNvPicPr>
          <p:nvPr/>
        </p:nvPicPr>
        <p:blipFill>
          <a:blip r:embed="rId5"/>
          <a:srcRect/>
          <a:stretch>
            <a:fillRect/>
          </a:stretch>
        </p:blipFill>
        <p:spPr bwMode="auto">
          <a:xfrm>
            <a:off x="4114800" y="1676400"/>
            <a:ext cx="4846715" cy="4724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3"/>
          <p:cNvSpPr>
            <a:spLocks noGrp="1"/>
          </p:cNvSpPr>
          <p:nvPr>
            <p:ph type="sldNum" sz="quarter" idx="12"/>
          </p:nvPr>
        </p:nvSpPr>
        <p:spPr>
          <a:noFill/>
        </p:spPr>
        <p:txBody>
          <a:bodyPr/>
          <a:lstStyle/>
          <a:p>
            <a:fld id="{1E8817F2-CAE3-4C5A-B3A6-BD0FB4B99BD3}" type="slidenum">
              <a:rPr lang="ar-SA"/>
              <a:pPr/>
              <a:t>14</a:t>
            </a:fld>
            <a:endParaRPr lang="en-US"/>
          </a:p>
        </p:txBody>
      </p:sp>
      <p:graphicFrame>
        <p:nvGraphicFramePr>
          <p:cNvPr id="33800" name="Object 2"/>
          <p:cNvGraphicFramePr>
            <a:graphicFrameLocks noChangeAspect="1"/>
          </p:cNvGraphicFramePr>
          <p:nvPr/>
        </p:nvGraphicFramePr>
        <p:xfrm>
          <a:off x="1219200" y="4516437"/>
          <a:ext cx="1984375" cy="1046163"/>
        </p:xfrm>
        <a:graphic>
          <a:graphicData uri="http://schemas.openxmlformats.org/presentationml/2006/ole">
            <p:oleObj spid="_x0000_s2050" name="Equation" r:id="rId4" imgW="914400" imgH="482600" progId="Equation.3">
              <p:embed/>
            </p:oleObj>
          </a:graphicData>
        </a:graphic>
      </p:graphicFrame>
      <p:sp>
        <p:nvSpPr>
          <p:cNvPr id="33801" name="Rectangle 16"/>
          <p:cNvSpPr>
            <a:spLocks noChangeArrowheads="1"/>
          </p:cNvSpPr>
          <p:nvPr/>
        </p:nvSpPr>
        <p:spPr bwMode="auto">
          <a:xfrm>
            <a:off x="0" y="5842000"/>
            <a:ext cx="5832475" cy="1016000"/>
          </a:xfrm>
          <a:prstGeom prst="rect">
            <a:avLst/>
          </a:prstGeom>
          <a:noFill/>
          <a:ln w="9525">
            <a:noFill/>
            <a:miter lim="800000"/>
            <a:headEnd/>
            <a:tailEnd/>
          </a:ln>
        </p:spPr>
        <p:txBody>
          <a:bodyPr>
            <a:spAutoFit/>
          </a:bodyPr>
          <a:lstStyle/>
          <a:p>
            <a:r>
              <a:rPr lang="en-US" sz="2000" dirty="0">
                <a:latin typeface="Times New Roman" pitchFamily="18" charset="0"/>
                <a:cs typeface="Times New Roman" pitchFamily="18" charset="0"/>
              </a:rPr>
              <a:t>The above equation is derived assuming:</a:t>
            </a:r>
          </a:p>
          <a:p>
            <a:endParaRPr lang="en-US" sz="2000" dirty="0">
              <a:latin typeface="Times New Roman" pitchFamily="18" charset="0"/>
              <a:cs typeface="Times New Roman" pitchFamily="18" charset="0"/>
            </a:endParaRPr>
          </a:p>
          <a:p>
            <a:r>
              <a:rPr lang="en-US" sz="2000" dirty="0">
                <a:solidFill>
                  <a:srgbClr val="000099"/>
                </a:solidFill>
                <a:latin typeface="Times New Roman" pitchFamily="18" charset="0"/>
                <a:cs typeface="Times New Roman" pitchFamily="18" charset="0"/>
              </a:rPr>
              <a:t>The flow through the standpipe = flow through the soil</a:t>
            </a:r>
          </a:p>
        </p:txBody>
      </p:sp>
      <p:sp>
        <p:nvSpPr>
          <p:cNvPr id="10" name="Rectangle 9"/>
          <p:cNvSpPr/>
          <p:nvPr/>
        </p:nvSpPr>
        <p:spPr>
          <a:xfrm>
            <a:off x="304800" y="228600"/>
            <a:ext cx="8382000" cy="461665"/>
          </a:xfrm>
          <a:prstGeom prst="rect">
            <a:avLst/>
          </a:prstGeom>
        </p:spPr>
        <p:txBody>
          <a:bodyPr wrap="square">
            <a:spAutoFit/>
          </a:bodyPr>
          <a:lstStyle/>
          <a:p>
            <a:r>
              <a:rPr lang="en-US" sz="2400" b="1" dirty="0" smtClean="0">
                <a:solidFill>
                  <a:srgbClr val="C00000"/>
                </a:solidFill>
              </a:rPr>
              <a:t>14.Explain Falling Head permeability Test</a:t>
            </a:r>
            <a:endParaRPr lang="en-US" sz="2400" b="1" dirty="0">
              <a:solidFill>
                <a:srgbClr val="C00000"/>
              </a:solidFill>
            </a:endParaRPr>
          </a:p>
        </p:txBody>
      </p:sp>
      <p:pic>
        <p:nvPicPr>
          <p:cNvPr id="2051" name="Picture 3"/>
          <p:cNvPicPr>
            <a:picLocks noChangeAspect="1" noChangeArrowheads="1"/>
          </p:cNvPicPr>
          <p:nvPr/>
        </p:nvPicPr>
        <p:blipFill>
          <a:blip r:embed="rId5"/>
          <a:srcRect/>
          <a:stretch>
            <a:fillRect/>
          </a:stretch>
        </p:blipFill>
        <p:spPr bwMode="auto">
          <a:xfrm>
            <a:off x="5572125" y="1143000"/>
            <a:ext cx="3267075" cy="5181600"/>
          </a:xfrm>
          <a:prstGeom prst="rect">
            <a:avLst/>
          </a:prstGeom>
          <a:noFill/>
          <a:ln w="9525">
            <a:noFill/>
            <a:miter lim="800000"/>
            <a:headEnd/>
            <a:tailEnd/>
          </a:ln>
          <a:effectLst/>
        </p:spPr>
      </p:pic>
      <p:sp>
        <p:nvSpPr>
          <p:cNvPr id="11" name="Rectangle 10"/>
          <p:cNvSpPr/>
          <p:nvPr/>
        </p:nvSpPr>
        <p:spPr>
          <a:xfrm>
            <a:off x="533400" y="685800"/>
            <a:ext cx="4572000" cy="3693319"/>
          </a:xfrm>
          <a:prstGeom prst="rect">
            <a:avLst/>
          </a:prstGeom>
        </p:spPr>
        <p:txBody>
          <a:bodyPr>
            <a:spAutoFit/>
          </a:bodyPr>
          <a:lstStyle/>
          <a:p>
            <a:r>
              <a:rPr lang="en-US" dirty="0" smtClean="0"/>
              <a:t>The water level in the stand-pipe falls continuously as water flows through the soil</a:t>
            </a:r>
          </a:p>
          <a:p>
            <a:r>
              <a:rPr lang="en-US" dirty="0" smtClean="0"/>
              <a:t>specimen. Observations should be taken after a steady state of flow has reached. If the head or</a:t>
            </a:r>
          </a:p>
          <a:p>
            <a:r>
              <a:rPr lang="en-US" dirty="0" smtClean="0"/>
              <a:t>height of water level in the standpipe above that in the constant head chamber falls from </a:t>
            </a:r>
            <a:r>
              <a:rPr lang="en-US" i="1" dirty="0" smtClean="0"/>
              <a:t>h0 to</a:t>
            </a:r>
          </a:p>
          <a:p>
            <a:r>
              <a:rPr lang="en-US" i="1" dirty="0" smtClean="0"/>
              <a:t>h1, corresponding to elapsed times t0 and t1, the coefficient of permeability, k, can be shown to</a:t>
            </a:r>
          </a:p>
          <a:p>
            <a:r>
              <a:rPr lang="en-US" dirty="0" smtClean="0"/>
              <a:t>be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9" name="Picture 3"/>
          <p:cNvPicPr>
            <a:picLocks noChangeAspect="1" noChangeArrowheads="1"/>
          </p:cNvPicPr>
          <p:nvPr/>
        </p:nvPicPr>
        <p:blipFill>
          <a:blip r:embed="rId2"/>
          <a:srcRect/>
          <a:stretch>
            <a:fillRect/>
          </a:stretch>
        </p:blipFill>
        <p:spPr bwMode="auto">
          <a:xfrm>
            <a:off x="0" y="1522413"/>
            <a:ext cx="9144000" cy="4725987"/>
          </a:xfrm>
          <a:prstGeom prst="rect">
            <a:avLst/>
          </a:prstGeom>
          <a:noFill/>
          <a:ln w="12700">
            <a:noFill/>
            <a:miter lim="800000"/>
            <a:headEnd/>
            <a:tailEnd/>
          </a:ln>
        </p:spPr>
      </p:pic>
      <p:sp>
        <p:nvSpPr>
          <p:cNvPr id="34820" name="Rectangle 17"/>
          <p:cNvSpPr>
            <a:spLocks noChangeArrowheads="1"/>
          </p:cNvSpPr>
          <p:nvPr/>
        </p:nvSpPr>
        <p:spPr bwMode="auto">
          <a:xfrm>
            <a:off x="0" y="795338"/>
            <a:ext cx="9144000" cy="461962"/>
          </a:xfrm>
          <a:prstGeom prst="rect">
            <a:avLst/>
          </a:prstGeom>
          <a:noFill/>
          <a:ln w="9525">
            <a:noFill/>
            <a:miter lim="800000"/>
            <a:headEnd/>
            <a:tailEnd/>
          </a:ln>
        </p:spPr>
        <p:txBody>
          <a:bodyPr>
            <a:spAutoFit/>
          </a:bodyPr>
          <a:lstStyle/>
          <a:p>
            <a:r>
              <a:rPr lang="en-US" sz="2400" dirty="0">
                <a:solidFill>
                  <a:srgbClr val="8A0000"/>
                </a:solidFill>
              </a:rPr>
              <a:t>Derivation of Falling Head equation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382000" cy="2031325"/>
          </a:xfrm>
          <a:prstGeom prst="rect">
            <a:avLst/>
          </a:prstGeom>
        </p:spPr>
        <p:txBody>
          <a:bodyPr wrap="square">
            <a:spAutoFit/>
          </a:bodyPr>
          <a:lstStyle/>
          <a:p>
            <a:r>
              <a:rPr lang="en-US" b="1" dirty="0" smtClean="0"/>
              <a:t>15.The discharge of water collected from a constant head </a:t>
            </a:r>
            <a:r>
              <a:rPr lang="en-US" b="1" dirty="0" err="1" smtClean="0"/>
              <a:t>permeameter</a:t>
            </a:r>
            <a:r>
              <a:rPr lang="en-US" b="1" dirty="0" smtClean="0"/>
              <a:t> in a period of 15 minutes is 500 ml. The internal diameter of the </a:t>
            </a:r>
            <a:r>
              <a:rPr lang="en-US" b="1" dirty="0" err="1" smtClean="0"/>
              <a:t>permeameter</a:t>
            </a:r>
            <a:r>
              <a:rPr lang="en-US" b="1" dirty="0" smtClean="0"/>
              <a:t> is 5 cm and the measured difference in head between two gauging points 15 cm vertically apart is 40 cm. Calculate the coefficient of permeability.</a:t>
            </a:r>
          </a:p>
          <a:p>
            <a:r>
              <a:rPr lang="en-US" b="1" dirty="0" smtClean="0"/>
              <a:t>If the dry weight of the 15 cm long sample is 4.86 N and the specific gravity of the solids is 2.65, calculate the seepage velocity</a:t>
            </a:r>
            <a:r>
              <a:rPr lang="en-US" dirty="0" smtClean="0"/>
              <a:t>.</a:t>
            </a:r>
            <a:endParaRPr lang="en-US" dirty="0"/>
          </a:p>
        </p:txBody>
      </p:sp>
      <p:pic>
        <p:nvPicPr>
          <p:cNvPr id="33794" name="Picture 2"/>
          <p:cNvPicPr>
            <a:picLocks noChangeAspect="1" noChangeArrowheads="1"/>
          </p:cNvPicPr>
          <p:nvPr/>
        </p:nvPicPr>
        <p:blipFill>
          <a:blip r:embed="rId2"/>
          <a:srcRect/>
          <a:stretch>
            <a:fillRect/>
          </a:stretch>
        </p:blipFill>
        <p:spPr bwMode="auto">
          <a:xfrm>
            <a:off x="457200" y="2590800"/>
            <a:ext cx="7521500" cy="4038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2"/>
          <a:srcRect/>
          <a:stretch>
            <a:fillRect/>
          </a:stretch>
        </p:blipFill>
        <p:spPr bwMode="auto">
          <a:xfrm>
            <a:off x="228600" y="228600"/>
            <a:ext cx="8393888" cy="3733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915400" cy="1477328"/>
          </a:xfrm>
          <a:prstGeom prst="rect">
            <a:avLst/>
          </a:prstGeom>
        </p:spPr>
        <p:txBody>
          <a:bodyPr wrap="square">
            <a:spAutoFit/>
          </a:bodyPr>
          <a:lstStyle/>
          <a:p>
            <a:r>
              <a:rPr lang="en-US" b="1" i="1" dirty="0" smtClean="0"/>
              <a:t>16. Determine the coefficient of permeability from the following data:</a:t>
            </a:r>
          </a:p>
          <a:p>
            <a:r>
              <a:rPr lang="en-US" dirty="0" smtClean="0"/>
              <a:t>Length of sand sample = 25 cm</a:t>
            </a:r>
          </a:p>
          <a:p>
            <a:r>
              <a:rPr lang="en-US" dirty="0" smtClean="0"/>
              <a:t>Area of cross section of the sample = 30 cm2</a:t>
            </a:r>
          </a:p>
          <a:p>
            <a:r>
              <a:rPr lang="en-US" dirty="0" smtClean="0"/>
              <a:t>Head of water = 40 cm</a:t>
            </a:r>
          </a:p>
          <a:p>
            <a:r>
              <a:rPr lang="en-US" dirty="0" smtClean="0"/>
              <a:t>Discharge = 200 ml in 110 s. </a:t>
            </a:r>
            <a:endParaRPr lang="en-US" b="1" dirty="0"/>
          </a:p>
        </p:txBody>
      </p:sp>
      <p:pic>
        <p:nvPicPr>
          <p:cNvPr id="49155" name="Picture 3"/>
          <p:cNvPicPr>
            <a:picLocks noChangeAspect="1" noChangeArrowheads="1"/>
          </p:cNvPicPr>
          <p:nvPr/>
        </p:nvPicPr>
        <p:blipFill>
          <a:blip r:embed="rId2"/>
          <a:srcRect/>
          <a:stretch>
            <a:fillRect/>
          </a:stretch>
        </p:blipFill>
        <p:spPr bwMode="auto">
          <a:xfrm>
            <a:off x="228600" y="2209800"/>
            <a:ext cx="8608993" cy="4267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04800"/>
            <a:ext cx="8686800" cy="3631763"/>
          </a:xfrm>
          <a:prstGeom prst="rect">
            <a:avLst/>
          </a:prstGeom>
        </p:spPr>
        <p:txBody>
          <a:bodyPr wrap="square">
            <a:spAutoFit/>
          </a:bodyPr>
          <a:lstStyle/>
          <a:p>
            <a:pPr marL="234950" indent="-234950">
              <a:buFont typeface="Arial" pitchFamily="34" charset="0"/>
              <a:buChar char="•"/>
              <a:defRPr/>
            </a:pPr>
            <a:r>
              <a:rPr lang="en-US" sz="2400" dirty="0" smtClean="0">
                <a:solidFill>
                  <a:srgbClr val="C00000"/>
                </a:solidFill>
                <a:cs typeface="Times New Roman" pitchFamily="18" charset="0"/>
              </a:rPr>
              <a:t>17.Explain the permeability test conducted in the field or explain pumping in and out test. </a:t>
            </a:r>
          </a:p>
          <a:p>
            <a:pPr marL="234950" indent="-234950">
              <a:defRPr/>
            </a:pPr>
            <a:endParaRPr lang="en-US" sz="1400" dirty="0">
              <a:latin typeface="Times New Roman" pitchFamily="18" charset="0"/>
              <a:cs typeface="Times New Roman" pitchFamily="18" charset="0"/>
            </a:endParaRPr>
          </a:p>
          <a:p>
            <a:pPr marL="284163" indent="-284163">
              <a:buFont typeface="Arial" pitchFamily="34" charset="0"/>
              <a:buChar char="•"/>
              <a:defRPr/>
            </a:pPr>
            <a:r>
              <a:rPr lang="en-US" sz="2400" dirty="0">
                <a:latin typeface="Times New Roman" pitchFamily="18" charset="0"/>
                <a:cs typeface="Times New Roman" pitchFamily="18" charset="0"/>
              </a:rPr>
              <a:t>During the test, water is pumped out at a constant rate from a test well that has a perforated casing. Several observation wells at various radial distances are made around the test well. Continuous observations of the water level in the test well and in the observation wells are made after the start of pumping, until a steady state is reached. The steady state is established when the water level in the test and observation wells becomes constant.</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28600" y="152401"/>
            <a:ext cx="8686800" cy="6632585"/>
          </a:xfrm>
          <a:prstGeom prst="rect">
            <a:avLst/>
          </a:prstGeom>
        </p:spPr>
        <p:txBody>
          <a:bodyPr wrap="square">
            <a:spAutoFit/>
          </a:bodyPr>
          <a:lstStyle/>
          <a:p>
            <a:pPr marL="342900" indent="-342900">
              <a:buAutoNum type="arabicPeriod"/>
            </a:pPr>
            <a:r>
              <a:rPr lang="en-US" sz="1700" b="1" dirty="0" smtClean="0"/>
              <a:t>Define soil water</a:t>
            </a:r>
          </a:p>
          <a:p>
            <a:r>
              <a:rPr lang="en-US" sz="1700" dirty="0" smtClean="0"/>
              <a:t>Water present in the voids of a soil mass is called soil water.</a:t>
            </a:r>
          </a:p>
          <a:p>
            <a:r>
              <a:rPr lang="en-US" sz="1700" b="1" dirty="0" smtClean="0"/>
              <a:t>2. State the types of soil water.</a:t>
            </a:r>
          </a:p>
          <a:p>
            <a:r>
              <a:rPr lang="en-US" sz="1700" dirty="0" err="1" smtClean="0"/>
              <a:t>i</a:t>
            </a:r>
            <a:r>
              <a:rPr lang="en-US" sz="1700" dirty="0" smtClean="0"/>
              <a:t>. Free water (or) Gravitational water</a:t>
            </a:r>
          </a:p>
          <a:p>
            <a:r>
              <a:rPr lang="en-US" sz="1700" dirty="0" smtClean="0"/>
              <a:t>ii. Held water</a:t>
            </a:r>
          </a:p>
          <a:p>
            <a:r>
              <a:rPr lang="en-US" sz="1700" dirty="0" smtClean="0"/>
              <a:t>a. Structural water</a:t>
            </a:r>
          </a:p>
          <a:p>
            <a:r>
              <a:rPr lang="en-US" sz="1700" dirty="0" smtClean="0"/>
              <a:t>b. Absorbed water</a:t>
            </a:r>
          </a:p>
          <a:p>
            <a:r>
              <a:rPr lang="en-US" sz="1700" dirty="0" smtClean="0"/>
              <a:t>c. Capillary water.</a:t>
            </a:r>
          </a:p>
          <a:p>
            <a:r>
              <a:rPr lang="en-US" sz="1700" b="1" dirty="0" smtClean="0"/>
              <a:t>3. Define free water and held water.</a:t>
            </a:r>
          </a:p>
          <a:p>
            <a:r>
              <a:rPr lang="en-US" sz="1700" b="1" dirty="0" smtClean="0"/>
              <a:t>Free water:</a:t>
            </a:r>
          </a:p>
          <a:p>
            <a:r>
              <a:rPr lang="en-US" sz="1700" dirty="0" smtClean="0"/>
              <a:t>Water that is free to move through a soil mass under the influence of gravity is known as free water.</a:t>
            </a:r>
          </a:p>
          <a:p>
            <a:r>
              <a:rPr lang="en-US" sz="1700" b="1" dirty="0" smtClean="0"/>
              <a:t>Held water:</a:t>
            </a:r>
          </a:p>
          <a:p>
            <a:r>
              <a:rPr lang="en-US" sz="1700" dirty="0" smtClean="0"/>
              <a:t>Held water is the part of water held in soil pores by some forces existing within the pores: such water therefore is not free to move under gravitational forces.</a:t>
            </a:r>
          </a:p>
          <a:p>
            <a:r>
              <a:rPr lang="en-US" sz="1700" b="1" dirty="0" smtClean="0"/>
              <a:t>Structural water:</a:t>
            </a:r>
          </a:p>
          <a:p>
            <a:r>
              <a:rPr lang="en-US" sz="1700" dirty="0" smtClean="0"/>
              <a:t>Structural water is the water chemically combined in the crystal structure of the soil mineral and can be removed only by breaking the structure.</a:t>
            </a:r>
            <a:endParaRPr lang="en-US" sz="1700" b="1" dirty="0" smtClean="0"/>
          </a:p>
          <a:p>
            <a:r>
              <a:rPr lang="en-US" sz="1700" b="1" dirty="0" smtClean="0"/>
              <a:t>Adsorbed water:</a:t>
            </a:r>
          </a:p>
          <a:p>
            <a:r>
              <a:rPr lang="en-US" sz="1700" dirty="0" smtClean="0"/>
              <a:t> It is the part which the soil particles freely adsorb from atmosphere by the physical forces of attraction and is hold by the force of adhesion.</a:t>
            </a:r>
            <a:endParaRPr lang="en-US" sz="1700" b="1" dirty="0" smtClean="0"/>
          </a:p>
          <a:p>
            <a:r>
              <a:rPr lang="en-US" sz="1700" b="1" dirty="0" smtClean="0"/>
              <a:t>Capillary water:</a:t>
            </a:r>
          </a:p>
          <a:p>
            <a:r>
              <a:rPr lang="en-US" sz="1700" dirty="0" smtClean="0"/>
              <a:t>Water held in the interstices of soil due to capillary forces is called capillary water.</a:t>
            </a:r>
          </a:p>
          <a:p>
            <a:endParaRPr lang="en-US" sz="17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3"/>
          <p:cNvPicPr>
            <a:picLocks noChangeAspect="1" noChangeArrowheads="1"/>
          </p:cNvPicPr>
          <p:nvPr/>
        </p:nvPicPr>
        <p:blipFill>
          <a:blip r:embed="rId3"/>
          <a:srcRect/>
          <a:stretch>
            <a:fillRect/>
          </a:stretch>
        </p:blipFill>
        <p:spPr bwMode="auto">
          <a:xfrm>
            <a:off x="0" y="2452688"/>
            <a:ext cx="7046913" cy="4279900"/>
          </a:xfrm>
          <a:prstGeom prst="rect">
            <a:avLst/>
          </a:prstGeom>
          <a:noFill/>
          <a:ln w="12700">
            <a:noFill/>
            <a:miter lim="800000"/>
            <a:headEnd/>
            <a:tailEnd/>
          </a:ln>
        </p:spPr>
      </p:pic>
      <p:sp>
        <p:nvSpPr>
          <p:cNvPr id="45060" name="Rectangle 3"/>
          <p:cNvSpPr>
            <a:spLocks noGrp="1" noChangeArrowheads="1"/>
          </p:cNvSpPr>
          <p:nvPr>
            <p:ph type="body" idx="1"/>
          </p:nvPr>
        </p:nvSpPr>
        <p:spPr>
          <a:xfrm>
            <a:off x="228600" y="2514600"/>
            <a:ext cx="8736013" cy="3860800"/>
          </a:xfrm>
          <a:noFill/>
        </p:spPr>
        <p:txBody>
          <a:bodyPr/>
          <a:lstStyle/>
          <a:p>
            <a:pPr marL="0" indent="0">
              <a:lnSpc>
                <a:spcPct val="80000"/>
              </a:lnSpc>
              <a:buFont typeface="Wingdings" pitchFamily="2" charset="2"/>
              <a:buNone/>
            </a:pPr>
            <a:endParaRPr lang="en-US" sz="1000" u="sng" dirty="0" smtClean="0">
              <a:solidFill>
                <a:srgbClr val="FF0000"/>
              </a:solidFill>
            </a:endParaRPr>
          </a:p>
        </p:txBody>
      </p:sp>
      <p:sp>
        <p:nvSpPr>
          <p:cNvPr id="45061" name="Rectangle 6"/>
          <p:cNvSpPr>
            <a:spLocks noChangeArrowheads="1"/>
          </p:cNvSpPr>
          <p:nvPr/>
        </p:nvSpPr>
        <p:spPr bwMode="auto">
          <a:xfrm>
            <a:off x="0" y="312420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45062" name="Object 5"/>
          <p:cNvGraphicFramePr>
            <a:graphicFrameLocks noChangeAspect="1"/>
          </p:cNvGraphicFramePr>
          <p:nvPr/>
        </p:nvGraphicFramePr>
        <p:xfrm>
          <a:off x="6297613" y="3967163"/>
          <a:ext cx="2241550" cy="1427162"/>
        </p:xfrm>
        <a:graphic>
          <a:graphicData uri="http://schemas.openxmlformats.org/presentationml/2006/ole">
            <p:oleObj spid="_x0000_s3074" name="Equation" r:id="rId4" imgW="939600" imgH="647640" progId="Equation.3">
              <p:embed/>
            </p:oleObj>
          </a:graphicData>
        </a:graphic>
      </p:graphicFrame>
      <p:sp>
        <p:nvSpPr>
          <p:cNvPr id="45063" name="Line 7"/>
          <p:cNvSpPr>
            <a:spLocks noChangeShapeType="1"/>
          </p:cNvSpPr>
          <p:nvPr/>
        </p:nvSpPr>
        <p:spPr bwMode="auto">
          <a:xfrm flipV="1">
            <a:off x="3338513" y="2320925"/>
            <a:ext cx="0" cy="720725"/>
          </a:xfrm>
          <a:prstGeom prst="line">
            <a:avLst/>
          </a:prstGeom>
          <a:noFill/>
          <a:ln w="38100">
            <a:solidFill>
              <a:schemeClr val="hlink"/>
            </a:solidFill>
            <a:miter lim="800000"/>
            <a:headEnd/>
            <a:tailEnd type="triangle" w="med" len="med"/>
          </a:ln>
          <a:effectLst/>
        </p:spPr>
        <p:txBody>
          <a:bodyPr wrap="none"/>
          <a:lstStyle/>
          <a:p>
            <a:endParaRPr lang="en-US"/>
          </a:p>
        </p:txBody>
      </p:sp>
      <p:sp>
        <p:nvSpPr>
          <p:cNvPr id="45064" name="Text Box 8"/>
          <p:cNvSpPr txBox="1">
            <a:spLocks noChangeArrowheads="1"/>
          </p:cNvSpPr>
          <p:nvPr/>
        </p:nvSpPr>
        <p:spPr bwMode="auto">
          <a:xfrm>
            <a:off x="2813050" y="2012950"/>
            <a:ext cx="711200" cy="457200"/>
          </a:xfrm>
          <a:prstGeom prst="rect">
            <a:avLst/>
          </a:prstGeom>
          <a:noFill/>
          <a:ln w="9525">
            <a:noFill/>
            <a:miter lim="800000"/>
            <a:headEnd/>
            <a:tailEnd/>
          </a:ln>
          <a:effectLst/>
        </p:spPr>
        <p:txBody>
          <a:bodyPr>
            <a:spAutoFit/>
          </a:bodyPr>
          <a:lstStyle/>
          <a:p>
            <a:pPr>
              <a:spcBef>
                <a:spcPct val="50000"/>
              </a:spcBef>
            </a:pPr>
            <a:r>
              <a:rPr lang="en-US" sz="2400">
                <a:solidFill>
                  <a:schemeClr val="hlink"/>
                </a:solidFill>
                <a:latin typeface="Times New Roman" pitchFamily="18" charset="0"/>
                <a:cs typeface="Times New Roman" pitchFamily="18" charset="0"/>
              </a:rPr>
              <a:t>q</a:t>
            </a:r>
          </a:p>
        </p:txBody>
      </p:sp>
      <p:graphicFrame>
        <p:nvGraphicFramePr>
          <p:cNvPr id="45065" name="Object 1"/>
          <p:cNvGraphicFramePr>
            <a:graphicFrameLocks noChangeAspect="1"/>
          </p:cNvGraphicFramePr>
          <p:nvPr/>
        </p:nvGraphicFramePr>
        <p:xfrm>
          <a:off x="5595938" y="1606550"/>
          <a:ext cx="3151187" cy="1427163"/>
        </p:xfrm>
        <a:graphic>
          <a:graphicData uri="http://schemas.openxmlformats.org/presentationml/2006/ole">
            <p:oleObj spid="_x0000_s3075" name="Equation" r:id="rId5" imgW="1320480" imgH="647640" progId="Equation.3">
              <p:embed/>
            </p:oleObj>
          </a:graphicData>
        </a:graphic>
      </p:graphicFrame>
      <p:sp>
        <p:nvSpPr>
          <p:cNvPr id="45066" name="TextBox 2"/>
          <p:cNvSpPr txBox="1">
            <a:spLocks noChangeArrowheads="1"/>
          </p:cNvSpPr>
          <p:nvPr/>
        </p:nvSpPr>
        <p:spPr bwMode="auto">
          <a:xfrm>
            <a:off x="7046913" y="3327400"/>
            <a:ext cx="742950" cy="523875"/>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OR</a:t>
            </a:r>
          </a:p>
        </p:txBody>
      </p:sp>
      <p:cxnSp>
        <p:nvCxnSpPr>
          <p:cNvPr id="45067" name="Straight Arrow Connector 4"/>
          <p:cNvCxnSpPr>
            <a:cxnSpLocks noChangeShapeType="1"/>
          </p:cNvCxnSpPr>
          <p:nvPr/>
        </p:nvCxnSpPr>
        <p:spPr bwMode="auto">
          <a:xfrm>
            <a:off x="2114550" y="4557713"/>
            <a:ext cx="617538" cy="0"/>
          </a:xfrm>
          <a:prstGeom prst="straightConnector1">
            <a:avLst/>
          </a:prstGeom>
          <a:noFill/>
          <a:ln w="22225" algn="ctr">
            <a:solidFill>
              <a:srgbClr val="FF0000"/>
            </a:solidFill>
            <a:round/>
            <a:headEnd type="none" w="lg" len="lg"/>
            <a:tailEnd type="stealth" w="lg" len="lg"/>
          </a:ln>
        </p:spPr>
      </p:cxnSp>
      <p:cxnSp>
        <p:nvCxnSpPr>
          <p:cNvPr id="45068" name="Straight Arrow Connector 15"/>
          <p:cNvCxnSpPr>
            <a:cxnSpLocks noChangeShapeType="1"/>
          </p:cNvCxnSpPr>
          <p:nvPr/>
        </p:nvCxnSpPr>
        <p:spPr bwMode="auto">
          <a:xfrm>
            <a:off x="2163763" y="4824413"/>
            <a:ext cx="617537" cy="0"/>
          </a:xfrm>
          <a:prstGeom prst="straightConnector1">
            <a:avLst/>
          </a:prstGeom>
          <a:noFill/>
          <a:ln w="22225" algn="ctr">
            <a:solidFill>
              <a:srgbClr val="FF0000"/>
            </a:solidFill>
            <a:round/>
            <a:headEnd type="none" w="lg" len="lg"/>
            <a:tailEnd type="stealth" w="lg" len="lg"/>
          </a:ln>
        </p:spPr>
      </p:cxnSp>
      <p:cxnSp>
        <p:nvCxnSpPr>
          <p:cNvPr id="45069" name="Straight Arrow Connector 16"/>
          <p:cNvCxnSpPr>
            <a:cxnSpLocks noChangeShapeType="1"/>
          </p:cNvCxnSpPr>
          <p:nvPr/>
        </p:nvCxnSpPr>
        <p:spPr bwMode="auto">
          <a:xfrm>
            <a:off x="2163763" y="5102225"/>
            <a:ext cx="617537" cy="0"/>
          </a:xfrm>
          <a:prstGeom prst="straightConnector1">
            <a:avLst/>
          </a:prstGeom>
          <a:noFill/>
          <a:ln w="22225" algn="ctr">
            <a:solidFill>
              <a:srgbClr val="FF0000"/>
            </a:solidFill>
            <a:round/>
            <a:headEnd type="none" w="lg" len="lg"/>
            <a:tailEnd type="stealth" w="lg" len="lg"/>
          </a:ln>
        </p:spPr>
      </p:cxnSp>
      <p:cxnSp>
        <p:nvCxnSpPr>
          <p:cNvPr id="45070" name="Straight Arrow Connector 17"/>
          <p:cNvCxnSpPr>
            <a:cxnSpLocks noChangeShapeType="1"/>
          </p:cNvCxnSpPr>
          <p:nvPr/>
        </p:nvCxnSpPr>
        <p:spPr bwMode="auto">
          <a:xfrm>
            <a:off x="2163763" y="5368925"/>
            <a:ext cx="617537" cy="0"/>
          </a:xfrm>
          <a:prstGeom prst="straightConnector1">
            <a:avLst/>
          </a:prstGeom>
          <a:noFill/>
          <a:ln w="22225" algn="ctr">
            <a:solidFill>
              <a:srgbClr val="FF0000"/>
            </a:solidFill>
            <a:round/>
            <a:headEnd type="none" w="lg" len="lg"/>
            <a:tailEnd type="stealth" w="lg" len="lg"/>
          </a:ln>
        </p:spPr>
      </p:cxnSp>
      <p:cxnSp>
        <p:nvCxnSpPr>
          <p:cNvPr id="45071" name="Straight Arrow Connector 18"/>
          <p:cNvCxnSpPr>
            <a:cxnSpLocks noChangeShapeType="1"/>
          </p:cNvCxnSpPr>
          <p:nvPr/>
        </p:nvCxnSpPr>
        <p:spPr bwMode="auto">
          <a:xfrm>
            <a:off x="3844925" y="4581525"/>
            <a:ext cx="615950" cy="0"/>
          </a:xfrm>
          <a:prstGeom prst="straightConnector1">
            <a:avLst/>
          </a:prstGeom>
          <a:noFill/>
          <a:ln w="22225" algn="ctr">
            <a:solidFill>
              <a:srgbClr val="FF0000"/>
            </a:solidFill>
            <a:round/>
            <a:headEnd type="stealth" w="lg" len="lg"/>
            <a:tailEnd/>
          </a:ln>
        </p:spPr>
      </p:cxnSp>
      <p:cxnSp>
        <p:nvCxnSpPr>
          <p:cNvPr id="45072" name="Straight Arrow Connector 19"/>
          <p:cNvCxnSpPr>
            <a:cxnSpLocks noChangeShapeType="1"/>
          </p:cNvCxnSpPr>
          <p:nvPr/>
        </p:nvCxnSpPr>
        <p:spPr bwMode="auto">
          <a:xfrm>
            <a:off x="3894138" y="4848225"/>
            <a:ext cx="617537" cy="0"/>
          </a:xfrm>
          <a:prstGeom prst="straightConnector1">
            <a:avLst/>
          </a:prstGeom>
          <a:noFill/>
          <a:ln w="22225" algn="ctr">
            <a:solidFill>
              <a:srgbClr val="FF0000"/>
            </a:solidFill>
            <a:round/>
            <a:headEnd type="stealth" w="lg" len="lg"/>
            <a:tailEnd/>
          </a:ln>
        </p:spPr>
      </p:cxnSp>
      <p:cxnSp>
        <p:nvCxnSpPr>
          <p:cNvPr id="45073" name="Straight Arrow Connector 20"/>
          <p:cNvCxnSpPr>
            <a:cxnSpLocks noChangeShapeType="1"/>
          </p:cNvCxnSpPr>
          <p:nvPr/>
        </p:nvCxnSpPr>
        <p:spPr bwMode="auto">
          <a:xfrm>
            <a:off x="3894138" y="5127625"/>
            <a:ext cx="617537" cy="0"/>
          </a:xfrm>
          <a:prstGeom prst="straightConnector1">
            <a:avLst/>
          </a:prstGeom>
          <a:noFill/>
          <a:ln w="22225" algn="ctr">
            <a:solidFill>
              <a:srgbClr val="FF0000"/>
            </a:solidFill>
            <a:round/>
            <a:headEnd type="stealth" w="lg" len="lg"/>
            <a:tailEnd/>
          </a:ln>
        </p:spPr>
      </p:cxnSp>
      <p:cxnSp>
        <p:nvCxnSpPr>
          <p:cNvPr id="45074" name="Straight Arrow Connector 21"/>
          <p:cNvCxnSpPr>
            <a:cxnSpLocks noChangeShapeType="1"/>
          </p:cNvCxnSpPr>
          <p:nvPr/>
        </p:nvCxnSpPr>
        <p:spPr bwMode="auto">
          <a:xfrm>
            <a:off x="3894138" y="5394325"/>
            <a:ext cx="617537" cy="0"/>
          </a:xfrm>
          <a:prstGeom prst="straightConnector1">
            <a:avLst/>
          </a:prstGeom>
          <a:noFill/>
          <a:ln w="22225" algn="ctr">
            <a:solidFill>
              <a:srgbClr val="FF0000"/>
            </a:solidFill>
            <a:round/>
            <a:headEnd type="stealth" w="lg" len="lg"/>
            <a:tailEnd/>
          </a:ln>
        </p:spPr>
      </p:cxnSp>
      <p:sp>
        <p:nvSpPr>
          <p:cNvPr id="45075" name="TextBox 5"/>
          <p:cNvSpPr txBox="1">
            <a:spLocks noChangeArrowheads="1"/>
          </p:cNvSpPr>
          <p:nvPr/>
        </p:nvSpPr>
        <p:spPr bwMode="auto">
          <a:xfrm>
            <a:off x="6022975" y="5532438"/>
            <a:ext cx="2995613" cy="1200150"/>
          </a:xfrm>
          <a:prstGeom prst="rect">
            <a:avLst/>
          </a:prstGeom>
          <a:noFill/>
          <a:ln w="9525">
            <a:noFill/>
            <a:miter lim="800000"/>
            <a:headEnd/>
            <a:tailEnd/>
          </a:ln>
        </p:spPr>
        <p:txBody>
          <a:bodyPr>
            <a:spAutoFit/>
          </a:bodyPr>
          <a:lstStyle/>
          <a:p>
            <a:r>
              <a:rPr lang="en-US" sz="2400" dirty="0">
                <a:solidFill>
                  <a:srgbClr val="063DE8"/>
                </a:solidFill>
                <a:latin typeface="Times New Roman" pitchFamily="18" charset="0"/>
                <a:cs typeface="Times New Roman" pitchFamily="18" charset="0"/>
              </a:rPr>
              <a:t>If </a:t>
            </a:r>
            <a:r>
              <a:rPr lang="en-US" sz="2400" i="1" dirty="0">
                <a:solidFill>
                  <a:srgbClr val="063DE8"/>
                </a:solidFill>
                <a:latin typeface="Times New Roman" pitchFamily="18" charset="0"/>
                <a:cs typeface="Times New Roman" pitchFamily="18" charset="0"/>
              </a:rPr>
              <a:t>q, h</a:t>
            </a:r>
            <a:r>
              <a:rPr lang="en-US" sz="2400" i="1" baseline="-25000" dirty="0">
                <a:solidFill>
                  <a:srgbClr val="063DE8"/>
                </a:solidFill>
                <a:latin typeface="Times New Roman" pitchFamily="18" charset="0"/>
                <a:cs typeface="Times New Roman" pitchFamily="18" charset="0"/>
              </a:rPr>
              <a:t>1</a:t>
            </a:r>
            <a:r>
              <a:rPr lang="en-US" sz="2400" i="1" dirty="0">
                <a:solidFill>
                  <a:srgbClr val="063DE8"/>
                </a:solidFill>
                <a:latin typeface="Times New Roman" pitchFamily="18" charset="0"/>
                <a:cs typeface="Times New Roman" pitchFamily="18" charset="0"/>
              </a:rPr>
              <a:t>, h</a:t>
            </a:r>
            <a:r>
              <a:rPr lang="en-US" sz="2400" i="1" baseline="-25000" dirty="0">
                <a:solidFill>
                  <a:srgbClr val="063DE8"/>
                </a:solidFill>
                <a:latin typeface="Times New Roman" pitchFamily="18" charset="0"/>
                <a:cs typeface="Times New Roman" pitchFamily="18" charset="0"/>
              </a:rPr>
              <a:t>2</a:t>
            </a:r>
            <a:r>
              <a:rPr lang="en-US" sz="2400" i="1" dirty="0">
                <a:solidFill>
                  <a:srgbClr val="063DE8"/>
                </a:solidFill>
                <a:latin typeface="Times New Roman" pitchFamily="18" charset="0"/>
                <a:cs typeface="Times New Roman" pitchFamily="18" charset="0"/>
              </a:rPr>
              <a:t>, r</a:t>
            </a:r>
            <a:r>
              <a:rPr lang="en-US" sz="2400" i="1" baseline="-25000" dirty="0">
                <a:solidFill>
                  <a:srgbClr val="063DE8"/>
                </a:solidFill>
                <a:latin typeface="Times New Roman" pitchFamily="18" charset="0"/>
                <a:cs typeface="Times New Roman" pitchFamily="18" charset="0"/>
              </a:rPr>
              <a:t>1</a:t>
            </a:r>
            <a:r>
              <a:rPr lang="en-US" sz="2400" i="1" dirty="0">
                <a:solidFill>
                  <a:srgbClr val="063DE8"/>
                </a:solidFill>
                <a:latin typeface="Times New Roman" pitchFamily="18" charset="0"/>
                <a:cs typeface="Times New Roman" pitchFamily="18" charset="0"/>
              </a:rPr>
              <a:t>, r</a:t>
            </a:r>
            <a:r>
              <a:rPr lang="en-US" sz="2400" i="1" baseline="-25000" dirty="0">
                <a:solidFill>
                  <a:srgbClr val="063DE8"/>
                </a:solidFill>
                <a:latin typeface="Times New Roman" pitchFamily="18" charset="0"/>
                <a:cs typeface="Times New Roman" pitchFamily="18" charset="0"/>
              </a:rPr>
              <a:t>2</a:t>
            </a:r>
            <a:r>
              <a:rPr lang="en-US" sz="2400" i="1" dirty="0">
                <a:solidFill>
                  <a:srgbClr val="063DE8"/>
                </a:solidFill>
                <a:latin typeface="Times New Roman" pitchFamily="18" charset="0"/>
                <a:cs typeface="Times New Roman" pitchFamily="18" charset="0"/>
              </a:rPr>
              <a:t> </a:t>
            </a:r>
            <a:r>
              <a:rPr lang="en-US" sz="2400" dirty="0">
                <a:solidFill>
                  <a:srgbClr val="063DE8"/>
                </a:solidFill>
                <a:latin typeface="Times New Roman" pitchFamily="18" charset="0"/>
                <a:cs typeface="Times New Roman" pitchFamily="18" charset="0"/>
              </a:rPr>
              <a:t>are known , </a:t>
            </a:r>
            <a:r>
              <a:rPr lang="en-US" sz="2400" i="1" dirty="0">
                <a:solidFill>
                  <a:srgbClr val="063DE8"/>
                </a:solidFill>
                <a:latin typeface="Times New Roman" pitchFamily="18" charset="0"/>
                <a:cs typeface="Times New Roman" pitchFamily="18" charset="0"/>
              </a:rPr>
              <a:t>k</a:t>
            </a:r>
            <a:r>
              <a:rPr lang="en-US" sz="2400" dirty="0">
                <a:solidFill>
                  <a:srgbClr val="063DE8"/>
                </a:solidFill>
                <a:latin typeface="Times New Roman" pitchFamily="18" charset="0"/>
                <a:cs typeface="Times New Roman" pitchFamily="18" charset="0"/>
              </a:rPr>
              <a:t> can be calculated</a:t>
            </a:r>
          </a:p>
        </p:txBody>
      </p:sp>
      <p:sp>
        <p:nvSpPr>
          <p:cNvPr id="20" name="Title 19"/>
          <p:cNvSpPr>
            <a:spLocks noGrp="1"/>
          </p:cNvSpPr>
          <p:nvPr>
            <p:ph type="title"/>
          </p:nvPr>
        </p:nvSpPr>
        <p:spPr>
          <a:xfrm>
            <a:off x="457200" y="685801"/>
            <a:ext cx="8153400" cy="838200"/>
          </a:xfrm>
        </p:spPr>
        <p:txBody>
          <a:bodyPr>
            <a:normAutofit fontScale="90000"/>
          </a:bodyPr>
          <a:lstStyle/>
          <a:p>
            <a:r>
              <a:rPr lang="en-US" sz="3600" u="sng" dirty="0" smtClean="0">
                <a:solidFill>
                  <a:srgbClr val="FF0000"/>
                </a:solidFill>
              </a:rPr>
              <a:t>Pumping Well in an Unconfined Aquifer</a:t>
            </a:r>
            <a:r>
              <a:rPr lang="en-US" sz="1200" u="sng" dirty="0" smtClean="0">
                <a:solidFill>
                  <a:srgbClr val="FF0000"/>
                </a:solidFill>
              </a:rPr>
              <a:t/>
            </a:r>
            <a:br>
              <a:rPr lang="en-US" sz="1200" u="sng" dirty="0" smtClean="0">
                <a:solidFill>
                  <a:srgbClr val="FF0000"/>
                </a:solidFill>
              </a:rPr>
            </a:b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4"/>
          <p:cNvPicPr>
            <a:picLocks noChangeAspect="1" noChangeArrowheads="1"/>
          </p:cNvPicPr>
          <p:nvPr/>
        </p:nvPicPr>
        <p:blipFill>
          <a:blip r:embed="rId3"/>
          <a:srcRect l="3772" r="2286" b="2728"/>
          <a:stretch>
            <a:fillRect/>
          </a:stretch>
        </p:blipFill>
        <p:spPr bwMode="auto">
          <a:xfrm>
            <a:off x="0" y="1622425"/>
            <a:ext cx="6702425" cy="5235575"/>
          </a:xfrm>
          <a:prstGeom prst="rect">
            <a:avLst/>
          </a:prstGeom>
          <a:noFill/>
          <a:ln w="12700">
            <a:noFill/>
            <a:miter lim="800000"/>
            <a:headEnd/>
            <a:tailEnd/>
          </a:ln>
        </p:spPr>
      </p:pic>
      <p:sp>
        <p:nvSpPr>
          <p:cNvPr id="46085" name="Rectangle 5"/>
          <p:cNvSpPr>
            <a:spLocks noChangeArrowheads="1"/>
          </p:cNvSpPr>
          <p:nvPr/>
        </p:nvSpPr>
        <p:spPr bwMode="auto">
          <a:xfrm>
            <a:off x="0" y="312420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46086" name="Object 1"/>
          <p:cNvGraphicFramePr>
            <a:graphicFrameLocks noChangeAspect="1"/>
          </p:cNvGraphicFramePr>
          <p:nvPr/>
        </p:nvGraphicFramePr>
        <p:xfrm>
          <a:off x="5557838" y="3821113"/>
          <a:ext cx="3392487" cy="1427162"/>
        </p:xfrm>
        <a:graphic>
          <a:graphicData uri="http://schemas.openxmlformats.org/presentationml/2006/ole">
            <p:oleObj spid="_x0000_s4098" name="Equation" r:id="rId4" imgW="1422360" imgH="647640" progId="Equation.3">
              <p:embed/>
            </p:oleObj>
          </a:graphicData>
        </a:graphic>
      </p:graphicFrame>
      <p:cxnSp>
        <p:nvCxnSpPr>
          <p:cNvPr id="46087" name="Straight Arrow Connector 13"/>
          <p:cNvCxnSpPr>
            <a:cxnSpLocks noChangeShapeType="1"/>
          </p:cNvCxnSpPr>
          <p:nvPr/>
        </p:nvCxnSpPr>
        <p:spPr bwMode="auto">
          <a:xfrm>
            <a:off x="2136775" y="5072063"/>
            <a:ext cx="617538" cy="0"/>
          </a:xfrm>
          <a:prstGeom prst="straightConnector1">
            <a:avLst/>
          </a:prstGeom>
          <a:noFill/>
          <a:ln w="22225" algn="ctr">
            <a:solidFill>
              <a:srgbClr val="FF0000"/>
            </a:solidFill>
            <a:round/>
            <a:headEnd type="none" w="lg" len="lg"/>
            <a:tailEnd type="stealth" w="lg" len="lg"/>
          </a:ln>
        </p:spPr>
      </p:cxnSp>
      <p:cxnSp>
        <p:nvCxnSpPr>
          <p:cNvPr id="46088" name="Straight Arrow Connector 14"/>
          <p:cNvCxnSpPr>
            <a:cxnSpLocks noChangeShapeType="1"/>
          </p:cNvCxnSpPr>
          <p:nvPr/>
        </p:nvCxnSpPr>
        <p:spPr bwMode="auto">
          <a:xfrm>
            <a:off x="2187575" y="5248275"/>
            <a:ext cx="615950" cy="0"/>
          </a:xfrm>
          <a:prstGeom prst="straightConnector1">
            <a:avLst/>
          </a:prstGeom>
          <a:noFill/>
          <a:ln w="22225" algn="ctr">
            <a:solidFill>
              <a:srgbClr val="FF0000"/>
            </a:solidFill>
            <a:round/>
            <a:headEnd type="none" w="lg" len="lg"/>
            <a:tailEnd type="stealth" w="lg" len="lg"/>
          </a:ln>
        </p:spPr>
      </p:cxnSp>
      <p:cxnSp>
        <p:nvCxnSpPr>
          <p:cNvPr id="46089" name="Straight Arrow Connector 15"/>
          <p:cNvCxnSpPr>
            <a:cxnSpLocks noChangeShapeType="1"/>
          </p:cNvCxnSpPr>
          <p:nvPr/>
        </p:nvCxnSpPr>
        <p:spPr bwMode="auto">
          <a:xfrm>
            <a:off x="2187575" y="5434013"/>
            <a:ext cx="615950" cy="0"/>
          </a:xfrm>
          <a:prstGeom prst="straightConnector1">
            <a:avLst/>
          </a:prstGeom>
          <a:noFill/>
          <a:ln w="22225" algn="ctr">
            <a:solidFill>
              <a:srgbClr val="FF0000"/>
            </a:solidFill>
            <a:round/>
            <a:headEnd type="none" w="lg" len="lg"/>
            <a:tailEnd type="stealth" w="lg" len="lg"/>
          </a:ln>
        </p:spPr>
      </p:cxnSp>
      <p:cxnSp>
        <p:nvCxnSpPr>
          <p:cNvPr id="46090" name="Straight Arrow Connector 16"/>
          <p:cNvCxnSpPr>
            <a:cxnSpLocks noChangeShapeType="1"/>
          </p:cNvCxnSpPr>
          <p:nvPr/>
        </p:nvCxnSpPr>
        <p:spPr bwMode="auto">
          <a:xfrm flipH="1">
            <a:off x="3844925" y="5051425"/>
            <a:ext cx="615950" cy="0"/>
          </a:xfrm>
          <a:prstGeom prst="straightConnector1">
            <a:avLst/>
          </a:prstGeom>
          <a:noFill/>
          <a:ln w="22225" algn="ctr">
            <a:solidFill>
              <a:srgbClr val="FF0000"/>
            </a:solidFill>
            <a:round/>
            <a:headEnd type="none" w="lg" len="lg"/>
            <a:tailEnd type="stealth" w="lg" len="lg"/>
          </a:ln>
        </p:spPr>
      </p:cxnSp>
      <p:cxnSp>
        <p:nvCxnSpPr>
          <p:cNvPr id="46091" name="Straight Arrow Connector 17"/>
          <p:cNvCxnSpPr>
            <a:cxnSpLocks noChangeShapeType="1"/>
          </p:cNvCxnSpPr>
          <p:nvPr/>
        </p:nvCxnSpPr>
        <p:spPr bwMode="auto">
          <a:xfrm flipH="1">
            <a:off x="3894138" y="5226050"/>
            <a:ext cx="617537" cy="0"/>
          </a:xfrm>
          <a:prstGeom prst="straightConnector1">
            <a:avLst/>
          </a:prstGeom>
          <a:noFill/>
          <a:ln w="22225" algn="ctr">
            <a:solidFill>
              <a:srgbClr val="FF0000"/>
            </a:solidFill>
            <a:round/>
            <a:headEnd type="none" w="lg" len="lg"/>
            <a:tailEnd type="stealth" w="lg" len="lg"/>
          </a:ln>
        </p:spPr>
      </p:cxnSp>
      <p:cxnSp>
        <p:nvCxnSpPr>
          <p:cNvPr id="46092" name="Straight Arrow Connector 18"/>
          <p:cNvCxnSpPr>
            <a:cxnSpLocks noChangeShapeType="1"/>
          </p:cNvCxnSpPr>
          <p:nvPr/>
        </p:nvCxnSpPr>
        <p:spPr bwMode="auto">
          <a:xfrm flipH="1">
            <a:off x="3894138" y="5413375"/>
            <a:ext cx="617537" cy="0"/>
          </a:xfrm>
          <a:prstGeom prst="straightConnector1">
            <a:avLst/>
          </a:prstGeom>
          <a:noFill/>
          <a:ln w="22225" algn="ctr">
            <a:solidFill>
              <a:srgbClr val="FF0000"/>
            </a:solidFill>
            <a:round/>
            <a:headEnd type="none" w="lg" len="lg"/>
            <a:tailEnd type="stealth" w="lg" len="lg"/>
          </a:ln>
        </p:spPr>
      </p:cxnSp>
      <p:sp>
        <p:nvSpPr>
          <p:cNvPr id="46093" name="Line 7"/>
          <p:cNvSpPr>
            <a:spLocks noChangeShapeType="1"/>
          </p:cNvSpPr>
          <p:nvPr/>
        </p:nvSpPr>
        <p:spPr bwMode="auto">
          <a:xfrm flipV="1">
            <a:off x="3351213" y="1566863"/>
            <a:ext cx="0" cy="720725"/>
          </a:xfrm>
          <a:prstGeom prst="line">
            <a:avLst/>
          </a:prstGeom>
          <a:noFill/>
          <a:ln w="38100">
            <a:solidFill>
              <a:schemeClr val="hlink"/>
            </a:solidFill>
            <a:miter lim="800000"/>
            <a:headEnd/>
            <a:tailEnd type="triangle" w="med" len="med"/>
          </a:ln>
          <a:effectLst/>
        </p:spPr>
        <p:txBody>
          <a:bodyPr wrap="none"/>
          <a:lstStyle/>
          <a:p>
            <a:endParaRPr lang="en-US"/>
          </a:p>
        </p:txBody>
      </p:sp>
      <p:sp>
        <p:nvSpPr>
          <p:cNvPr id="46094" name="Text Box 8"/>
          <p:cNvSpPr txBox="1">
            <a:spLocks noChangeArrowheads="1"/>
          </p:cNvSpPr>
          <p:nvPr/>
        </p:nvSpPr>
        <p:spPr bwMode="auto">
          <a:xfrm>
            <a:off x="2824163" y="1258888"/>
            <a:ext cx="711200" cy="457200"/>
          </a:xfrm>
          <a:prstGeom prst="rect">
            <a:avLst/>
          </a:prstGeom>
          <a:noFill/>
          <a:ln w="9525">
            <a:noFill/>
            <a:miter lim="800000"/>
            <a:headEnd/>
            <a:tailEnd/>
          </a:ln>
          <a:effectLst/>
        </p:spPr>
        <p:txBody>
          <a:bodyPr>
            <a:spAutoFit/>
          </a:bodyPr>
          <a:lstStyle/>
          <a:p>
            <a:pPr>
              <a:spcBef>
                <a:spcPct val="50000"/>
              </a:spcBef>
            </a:pPr>
            <a:r>
              <a:rPr lang="en-US" sz="2400">
                <a:solidFill>
                  <a:schemeClr val="hlink"/>
                </a:solidFill>
                <a:latin typeface="Times New Roman" pitchFamily="18" charset="0"/>
                <a:cs typeface="Times New Roman" pitchFamily="18" charset="0"/>
              </a:rPr>
              <a:t>q</a:t>
            </a:r>
          </a:p>
        </p:txBody>
      </p:sp>
      <p:sp>
        <p:nvSpPr>
          <p:cNvPr id="46095" name="TextBox 21"/>
          <p:cNvSpPr txBox="1">
            <a:spLocks noChangeArrowheads="1"/>
          </p:cNvSpPr>
          <p:nvPr/>
        </p:nvSpPr>
        <p:spPr bwMode="auto">
          <a:xfrm>
            <a:off x="5908675" y="5389563"/>
            <a:ext cx="2995613" cy="1200150"/>
          </a:xfrm>
          <a:prstGeom prst="rect">
            <a:avLst/>
          </a:prstGeom>
          <a:noFill/>
          <a:ln w="9525">
            <a:noFill/>
            <a:miter lim="800000"/>
            <a:headEnd/>
            <a:tailEnd/>
          </a:ln>
        </p:spPr>
        <p:txBody>
          <a:bodyPr>
            <a:spAutoFit/>
          </a:bodyPr>
          <a:lstStyle/>
          <a:p>
            <a:r>
              <a:rPr lang="en-US" sz="2400">
                <a:solidFill>
                  <a:srgbClr val="063DE8"/>
                </a:solidFill>
                <a:latin typeface="Times New Roman" pitchFamily="18" charset="0"/>
                <a:cs typeface="Times New Roman" pitchFamily="18" charset="0"/>
              </a:rPr>
              <a:t>If </a:t>
            </a:r>
            <a:r>
              <a:rPr lang="en-US" sz="2400" i="1">
                <a:solidFill>
                  <a:srgbClr val="063DE8"/>
                </a:solidFill>
                <a:latin typeface="Times New Roman" pitchFamily="18" charset="0"/>
                <a:cs typeface="Times New Roman" pitchFamily="18" charset="0"/>
              </a:rPr>
              <a:t>q, h</a:t>
            </a:r>
            <a:r>
              <a:rPr lang="en-US" sz="2400" i="1" baseline="-25000">
                <a:solidFill>
                  <a:srgbClr val="063DE8"/>
                </a:solidFill>
                <a:latin typeface="Times New Roman" pitchFamily="18" charset="0"/>
                <a:cs typeface="Times New Roman" pitchFamily="18" charset="0"/>
              </a:rPr>
              <a:t>1</a:t>
            </a:r>
            <a:r>
              <a:rPr lang="en-US" sz="2400" i="1">
                <a:solidFill>
                  <a:srgbClr val="063DE8"/>
                </a:solidFill>
                <a:latin typeface="Times New Roman" pitchFamily="18" charset="0"/>
                <a:cs typeface="Times New Roman" pitchFamily="18" charset="0"/>
              </a:rPr>
              <a:t>, h</a:t>
            </a:r>
            <a:r>
              <a:rPr lang="en-US" sz="2400" i="1" baseline="-25000">
                <a:solidFill>
                  <a:srgbClr val="063DE8"/>
                </a:solidFill>
                <a:latin typeface="Times New Roman" pitchFamily="18" charset="0"/>
                <a:cs typeface="Times New Roman" pitchFamily="18" charset="0"/>
              </a:rPr>
              <a:t>2</a:t>
            </a:r>
            <a:r>
              <a:rPr lang="en-US" sz="2400" i="1">
                <a:solidFill>
                  <a:srgbClr val="063DE8"/>
                </a:solidFill>
                <a:latin typeface="Times New Roman" pitchFamily="18" charset="0"/>
                <a:cs typeface="Times New Roman" pitchFamily="18" charset="0"/>
              </a:rPr>
              <a:t>, r</a:t>
            </a:r>
            <a:r>
              <a:rPr lang="en-US" sz="2400" i="1" baseline="-25000">
                <a:solidFill>
                  <a:srgbClr val="063DE8"/>
                </a:solidFill>
                <a:latin typeface="Times New Roman" pitchFamily="18" charset="0"/>
                <a:cs typeface="Times New Roman" pitchFamily="18" charset="0"/>
              </a:rPr>
              <a:t>1</a:t>
            </a:r>
            <a:r>
              <a:rPr lang="en-US" sz="2400" i="1">
                <a:solidFill>
                  <a:srgbClr val="063DE8"/>
                </a:solidFill>
                <a:latin typeface="Times New Roman" pitchFamily="18" charset="0"/>
                <a:cs typeface="Times New Roman" pitchFamily="18" charset="0"/>
              </a:rPr>
              <a:t>, r</a:t>
            </a:r>
            <a:r>
              <a:rPr lang="en-US" sz="2400" i="1" baseline="-25000">
                <a:solidFill>
                  <a:srgbClr val="063DE8"/>
                </a:solidFill>
                <a:latin typeface="Times New Roman" pitchFamily="18" charset="0"/>
                <a:cs typeface="Times New Roman" pitchFamily="18" charset="0"/>
              </a:rPr>
              <a:t>2</a:t>
            </a:r>
            <a:r>
              <a:rPr lang="en-US" sz="2400" i="1">
                <a:solidFill>
                  <a:srgbClr val="063DE8"/>
                </a:solidFill>
                <a:latin typeface="Times New Roman" pitchFamily="18" charset="0"/>
                <a:cs typeface="Times New Roman" pitchFamily="18" charset="0"/>
              </a:rPr>
              <a:t> </a:t>
            </a:r>
            <a:r>
              <a:rPr lang="en-US" sz="2400">
                <a:solidFill>
                  <a:srgbClr val="063DE8"/>
                </a:solidFill>
                <a:latin typeface="Times New Roman" pitchFamily="18" charset="0"/>
                <a:cs typeface="Times New Roman" pitchFamily="18" charset="0"/>
              </a:rPr>
              <a:t>are known , </a:t>
            </a:r>
            <a:r>
              <a:rPr lang="en-US" sz="2400" i="1">
                <a:solidFill>
                  <a:srgbClr val="063DE8"/>
                </a:solidFill>
                <a:latin typeface="Times New Roman" pitchFamily="18" charset="0"/>
                <a:cs typeface="Times New Roman" pitchFamily="18" charset="0"/>
              </a:rPr>
              <a:t>k</a:t>
            </a:r>
            <a:r>
              <a:rPr lang="en-US" sz="2400">
                <a:solidFill>
                  <a:srgbClr val="063DE8"/>
                </a:solidFill>
                <a:latin typeface="Times New Roman" pitchFamily="18" charset="0"/>
                <a:cs typeface="Times New Roman" pitchFamily="18" charset="0"/>
              </a:rPr>
              <a:t> can be calculated</a:t>
            </a:r>
          </a:p>
        </p:txBody>
      </p:sp>
      <p:sp>
        <p:nvSpPr>
          <p:cNvPr id="16" name="Title 15"/>
          <p:cNvSpPr>
            <a:spLocks noGrp="1"/>
          </p:cNvSpPr>
          <p:nvPr>
            <p:ph type="title"/>
          </p:nvPr>
        </p:nvSpPr>
        <p:spPr>
          <a:xfrm>
            <a:off x="838200" y="609600"/>
            <a:ext cx="7772400" cy="914400"/>
          </a:xfrm>
        </p:spPr>
        <p:txBody>
          <a:bodyPr>
            <a:normAutofit fontScale="90000"/>
          </a:bodyPr>
          <a:lstStyle/>
          <a:p>
            <a:r>
              <a:rPr lang="en-US" sz="3600" u="sng" dirty="0" smtClean="0">
                <a:solidFill>
                  <a:srgbClr val="FF0000"/>
                </a:solidFill>
              </a:rPr>
              <a:t>Pumping Well in a Confined Aquifer</a:t>
            </a:r>
            <a:br>
              <a:rPr lang="en-US" sz="3600" u="sng" dirty="0" smtClean="0">
                <a:solidFill>
                  <a:srgbClr val="FF0000"/>
                </a:solidFill>
              </a:rPr>
            </a:b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 y="228601"/>
            <a:ext cx="8763000" cy="2031325"/>
          </a:xfrm>
          <a:prstGeom prst="rect">
            <a:avLst/>
          </a:prstGeom>
        </p:spPr>
        <p:txBody>
          <a:bodyPr wrap="square">
            <a:spAutoFit/>
          </a:bodyPr>
          <a:lstStyle/>
          <a:p>
            <a:pPr algn="just"/>
            <a:r>
              <a:rPr lang="en-US" dirty="0" smtClean="0"/>
              <a:t>18.An unconfined aquifer is known to be 32 m thick below the water table. A</a:t>
            </a:r>
          </a:p>
          <a:p>
            <a:pPr algn="just"/>
            <a:r>
              <a:rPr lang="en-US" dirty="0" smtClean="0"/>
              <a:t>constant discharge of 2 cubic </a:t>
            </a:r>
            <a:r>
              <a:rPr lang="en-US" dirty="0" err="1" smtClean="0"/>
              <a:t>metres</a:t>
            </a:r>
            <a:r>
              <a:rPr lang="en-US" dirty="0" smtClean="0"/>
              <a:t> per minute is pumped out of the aquifer through a </a:t>
            </a:r>
            <a:r>
              <a:rPr lang="en-US" dirty="0" err="1" smtClean="0"/>
              <a:t>tubewell</a:t>
            </a:r>
            <a:r>
              <a:rPr lang="en-US" dirty="0" smtClean="0"/>
              <a:t> till the water level in the </a:t>
            </a:r>
            <a:r>
              <a:rPr lang="en-US" dirty="0" err="1" smtClean="0"/>
              <a:t>tubewell</a:t>
            </a:r>
            <a:r>
              <a:rPr lang="en-US" dirty="0" smtClean="0"/>
              <a:t> becomes steady. Two observation wells at distances of 15 m and 70 m from the </a:t>
            </a:r>
            <a:r>
              <a:rPr lang="en-US" dirty="0" err="1" smtClean="0"/>
              <a:t>tubewell</a:t>
            </a:r>
            <a:r>
              <a:rPr lang="en-US" dirty="0" smtClean="0"/>
              <a:t> show falls of 3 m and 0.7 m respectively from their static water</a:t>
            </a:r>
          </a:p>
          <a:p>
            <a:pPr algn="just"/>
            <a:r>
              <a:rPr lang="en-US" dirty="0" smtClean="0"/>
              <a:t>levels. Find the permeability of the aquifer.  The conditions given are shown in Fig.</a:t>
            </a:r>
            <a:endParaRPr lang="en-US" dirty="0"/>
          </a:p>
        </p:txBody>
      </p:sp>
      <p:pic>
        <p:nvPicPr>
          <p:cNvPr id="48130" name="Picture 2"/>
          <p:cNvPicPr>
            <a:picLocks noChangeAspect="1" noChangeArrowheads="1"/>
          </p:cNvPicPr>
          <p:nvPr/>
        </p:nvPicPr>
        <p:blipFill>
          <a:blip r:embed="rId2"/>
          <a:srcRect/>
          <a:stretch>
            <a:fillRect/>
          </a:stretch>
        </p:blipFill>
        <p:spPr bwMode="auto">
          <a:xfrm>
            <a:off x="795338" y="2095500"/>
            <a:ext cx="7553325" cy="2667000"/>
          </a:xfrm>
          <a:prstGeom prst="rect">
            <a:avLst/>
          </a:prstGeom>
          <a:noFill/>
          <a:ln w="9525">
            <a:noFill/>
            <a:miter lim="800000"/>
            <a:headEnd/>
            <a:tailEnd/>
          </a:ln>
          <a:effectLst/>
        </p:spPr>
      </p:pic>
      <p:pic>
        <p:nvPicPr>
          <p:cNvPr id="48131" name="Picture 3"/>
          <p:cNvPicPr>
            <a:picLocks noChangeAspect="1" noChangeArrowheads="1"/>
          </p:cNvPicPr>
          <p:nvPr/>
        </p:nvPicPr>
        <p:blipFill>
          <a:blip r:embed="rId3"/>
          <a:srcRect/>
          <a:stretch>
            <a:fillRect/>
          </a:stretch>
        </p:blipFill>
        <p:spPr bwMode="auto">
          <a:xfrm>
            <a:off x="1295400" y="4876800"/>
            <a:ext cx="5943600" cy="16097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Slide Number Placeholder 3"/>
          <p:cNvSpPr>
            <a:spLocks noGrp="1"/>
          </p:cNvSpPr>
          <p:nvPr>
            <p:ph type="sldNum" sz="quarter" idx="12"/>
          </p:nvPr>
        </p:nvSpPr>
        <p:spPr>
          <a:noFill/>
        </p:spPr>
        <p:txBody>
          <a:bodyPr/>
          <a:lstStyle/>
          <a:p>
            <a:fld id="{5797C7E4-B39D-4D27-B5F7-D4D0DA104323}" type="slidenum">
              <a:rPr lang="ar-SA"/>
              <a:pPr/>
              <a:t>23</a:t>
            </a:fld>
            <a:endParaRPr lang="en-US"/>
          </a:p>
        </p:txBody>
      </p:sp>
      <p:sp>
        <p:nvSpPr>
          <p:cNvPr id="11267" name="Content Placeholder 2"/>
          <p:cNvSpPr>
            <a:spLocks noGrp="1"/>
          </p:cNvSpPr>
          <p:nvPr>
            <p:ph idx="4294967295"/>
          </p:nvPr>
        </p:nvSpPr>
        <p:spPr>
          <a:xfrm>
            <a:off x="457200" y="381000"/>
            <a:ext cx="8305800" cy="5919788"/>
          </a:xfrm>
        </p:spPr>
        <p:txBody>
          <a:bodyPr>
            <a:normAutofit fontScale="92500" lnSpcReduction="10000"/>
          </a:bodyPr>
          <a:lstStyle/>
          <a:p>
            <a:r>
              <a:rPr lang="en-US" sz="2000" b="1" dirty="0" smtClean="0">
                <a:solidFill>
                  <a:srgbClr val="C00000"/>
                </a:solidFill>
              </a:rPr>
              <a:t>19. Explain about Flow nets and drawing techniques.</a:t>
            </a:r>
          </a:p>
          <a:p>
            <a:r>
              <a:rPr lang="en-US" sz="2000" dirty="0" smtClean="0"/>
              <a:t>Flow nets</a:t>
            </a:r>
            <a:r>
              <a:rPr lang="en-US" sz="2000" dirty="0" smtClean="0">
                <a:solidFill>
                  <a:srgbClr val="C00000"/>
                </a:solidFill>
              </a:rPr>
              <a:t> </a:t>
            </a:r>
            <a:r>
              <a:rPr lang="en-US" sz="2000" dirty="0" smtClean="0"/>
              <a:t>are the combination of flow lines and </a:t>
            </a:r>
            <a:r>
              <a:rPr lang="en-US" sz="2000" dirty="0" err="1" smtClean="0"/>
              <a:t>equipotential</a:t>
            </a:r>
            <a:r>
              <a:rPr lang="en-US" sz="2000" dirty="0" smtClean="0"/>
              <a:t> lines.</a:t>
            </a:r>
            <a:endParaRPr lang="en-US" sz="800" dirty="0" smtClean="0"/>
          </a:p>
          <a:p>
            <a:pPr>
              <a:spcBef>
                <a:spcPct val="0"/>
              </a:spcBef>
              <a:buFont typeface="Wingdings" pitchFamily="2" charset="2"/>
              <a:buNone/>
            </a:pPr>
            <a:r>
              <a:rPr lang="en-US" sz="2000" dirty="0" smtClean="0"/>
              <a:t>1. </a:t>
            </a:r>
            <a:r>
              <a:rPr lang="en-US" sz="2000" dirty="0" smtClean="0">
                <a:solidFill>
                  <a:srgbClr val="C00000"/>
                </a:solidFill>
              </a:rPr>
              <a:t>Flow lines</a:t>
            </a:r>
            <a:r>
              <a:rPr lang="en-US" sz="2000" dirty="0" smtClean="0"/>
              <a:t>: the line along which a water particle will travel from upstream to the downstream side in the permeable soil medium</a:t>
            </a:r>
            <a:endParaRPr lang="en-US" sz="800" dirty="0" smtClean="0"/>
          </a:p>
          <a:p>
            <a:pPr>
              <a:spcBef>
                <a:spcPct val="0"/>
              </a:spcBef>
              <a:buFont typeface="Wingdings" pitchFamily="2" charset="2"/>
              <a:buNone/>
            </a:pPr>
            <a:endParaRPr lang="en-US" sz="2000" dirty="0" smtClean="0"/>
          </a:p>
          <a:p>
            <a:pPr>
              <a:spcBef>
                <a:spcPct val="0"/>
              </a:spcBef>
              <a:buFont typeface="Wingdings" pitchFamily="2" charset="2"/>
              <a:buNone/>
            </a:pPr>
            <a:r>
              <a:rPr lang="en-US" sz="2000" dirty="0" smtClean="0"/>
              <a:t>2. </a:t>
            </a:r>
            <a:r>
              <a:rPr lang="en-US" sz="2000" dirty="0" err="1" smtClean="0">
                <a:solidFill>
                  <a:srgbClr val="C00000"/>
                </a:solidFill>
              </a:rPr>
              <a:t>Equipotential</a:t>
            </a:r>
            <a:r>
              <a:rPr lang="en-US" sz="2000" dirty="0" smtClean="0">
                <a:solidFill>
                  <a:srgbClr val="C00000"/>
                </a:solidFill>
              </a:rPr>
              <a:t> lines</a:t>
            </a:r>
            <a:r>
              <a:rPr lang="en-US" sz="2000" dirty="0" smtClean="0"/>
              <a:t>: the line along which the potential (pressure) head at all points is equal.</a:t>
            </a:r>
          </a:p>
          <a:p>
            <a:pPr>
              <a:spcBef>
                <a:spcPct val="0"/>
              </a:spcBef>
              <a:buFont typeface="Wingdings" pitchFamily="2" charset="2"/>
              <a:buNone/>
            </a:pPr>
            <a:endParaRPr lang="en-US" sz="2000" dirty="0" smtClean="0"/>
          </a:p>
          <a:p>
            <a:pPr>
              <a:spcBef>
                <a:spcPct val="0"/>
              </a:spcBef>
              <a:buFont typeface="Wingdings" pitchFamily="2" charset="2"/>
              <a:buNone/>
            </a:pPr>
            <a:r>
              <a:rPr lang="en-US" sz="2000" dirty="0" smtClean="0"/>
              <a:t>Properties of flow net:</a:t>
            </a:r>
          </a:p>
          <a:p>
            <a:pPr>
              <a:spcBef>
                <a:spcPct val="0"/>
              </a:spcBef>
              <a:buFont typeface="Wingdings" pitchFamily="2" charset="2"/>
              <a:buNone/>
            </a:pPr>
            <a:endParaRPr lang="en-US" sz="2000" dirty="0" smtClean="0"/>
          </a:p>
          <a:p>
            <a:r>
              <a:rPr lang="en-US" sz="2000" dirty="0" smtClean="0"/>
              <a:t>1. The flow lines and </a:t>
            </a:r>
            <a:r>
              <a:rPr lang="en-US" sz="2000" dirty="0" err="1" smtClean="0"/>
              <a:t>equpotential</a:t>
            </a:r>
            <a:r>
              <a:rPr lang="en-US" sz="2000" dirty="0" smtClean="0"/>
              <a:t> lines meet at right angles to one another.</a:t>
            </a:r>
          </a:p>
          <a:p>
            <a:r>
              <a:rPr lang="en-US" sz="2000" dirty="0" smtClean="0"/>
              <a:t>2. The fields are approximately squares, so that a circle can be drawn touching all the four sides of the square.</a:t>
            </a:r>
          </a:p>
          <a:p>
            <a:r>
              <a:rPr lang="en-US" sz="2000" dirty="0" smtClean="0"/>
              <a:t>3. The quantity of water flowing through each flow channel is the same, similarly, the same potential.</a:t>
            </a:r>
          </a:p>
          <a:p>
            <a:r>
              <a:rPr lang="en-US" sz="2000" dirty="0" smtClean="0"/>
              <a:t>4. Smaller the dimensions of the field, greater will be the hydraulic gradient and velocity of flow through it.</a:t>
            </a:r>
          </a:p>
          <a:p>
            <a:r>
              <a:rPr lang="en-US" sz="2000" dirty="0" smtClean="0"/>
              <a:t>5. In a homogeneous soil, every transition in the shape of the curves is smooth, being either elliptical or parabolic in shape.</a:t>
            </a:r>
          </a:p>
          <a:p>
            <a:endParaRPr lang="en-US" sz="20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3"/>
          <p:cNvSpPr>
            <a:spLocks noGrp="1"/>
          </p:cNvSpPr>
          <p:nvPr>
            <p:ph type="sldNum" sz="quarter" idx="12"/>
          </p:nvPr>
        </p:nvSpPr>
        <p:spPr>
          <a:noFill/>
        </p:spPr>
        <p:txBody>
          <a:bodyPr/>
          <a:lstStyle/>
          <a:p>
            <a:fld id="{9480718E-30DE-40FD-AE43-758C207F2E2D}" type="slidenum">
              <a:rPr lang="ar-SA"/>
              <a:pPr/>
              <a:t>24</a:t>
            </a:fld>
            <a:endParaRPr lang="en-US"/>
          </a:p>
        </p:txBody>
      </p:sp>
      <p:sp>
        <p:nvSpPr>
          <p:cNvPr id="4099" name="Content Placeholder 2"/>
          <p:cNvSpPr>
            <a:spLocks noGrp="1"/>
          </p:cNvSpPr>
          <p:nvPr>
            <p:ph idx="4294967295"/>
          </p:nvPr>
        </p:nvSpPr>
        <p:spPr>
          <a:xfrm>
            <a:off x="228601" y="304801"/>
            <a:ext cx="8686799" cy="5486399"/>
          </a:xfrm>
        </p:spPr>
        <p:txBody>
          <a:bodyPr>
            <a:normAutofit lnSpcReduction="10000"/>
          </a:bodyPr>
          <a:lstStyle/>
          <a:p>
            <a:pPr marL="285750" indent="-285750">
              <a:spcBef>
                <a:spcPts val="0"/>
              </a:spcBef>
              <a:spcAft>
                <a:spcPts val="1000"/>
              </a:spcAft>
              <a:buSzPct val="100000"/>
              <a:buNone/>
              <a:defRPr/>
            </a:pPr>
            <a:r>
              <a:rPr lang="en-US" sz="2000" b="1" dirty="0" smtClean="0">
                <a:solidFill>
                  <a:srgbClr val="C00000"/>
                </a:solidFill>
              </a:rPr>
              <a:t>Flow Net Drawing Technique</a:t>
            </a:r>
          </a:p>
          <a:p>
            <a:pPr marL="285750" indent="-285750">
              <a:spcBef>
                <a:spcPts val="0"/>
              </a:spcBef>
              <a:spcAft>
                <a:spcPts val="1000"/>
              </a:spcAft>
              <a:buSzPct val="100000"/>
              <a:buFont typeface="+mj-lt"/>
              <a:buAutoNum type="arabicPeriod"/>
              <a:defRPr/>
            </a:pPr>
            <a:r>
              <a:rPr lang="en-US" sz="2000" dirty="0" smtClean="0">
                <a:solidFill>
                  <a:schemeClr val="tx1"/>
                </a:solidFill>
              </a:rPr>
              <a:t>Draw to a convenient scale the geometry of the problem.</a:t>
            </a:r>
          </a:p>
          <a:p>
            <a:pPr marL="285750" indent="-285750">
              <a:spcBef>
                <a:spcPts val="0"/>
              </a:spcBef>
              <a:spcAft>
                <a:spcPts val="1000"/>
              </a:spcAft>
              <a:buSzPct val="100000"/>
              <a:buFont typeface="+mj-lt"/>
              <a:buAutoNum type="arabicPeriod"/>
              <a:defRPr/>
            </a:pPr>
            <a:r>
              <a:rPr lang="en-US" sz="2000" dirty="0" smtClean="0">
                <a:solidFill>
                  <a:schemeClr val="tx1"/>
                </a:solidFill>
              </a:rPr>
              <a:t>Establish constant head and no flow boundary conditions and draw flow and </a:t>
            </a:r>
            <a:r>
              <a:rPr lang="en-US" sz="2000" dirty="0" err="1" smtClean="0">
                <a:solidFill>
                  <a:schemeClr val="tx1"/>
                </a:solidFill>
              </a:rPr>
              <a:t>equipotential</a:t>
            </a:r>
            <a:r>
              <a:rPr lang="en-US" sz="2000" dirty="0" smtClean="0">
                <a:solidFill>
                  <a:schemeClr val="tx1"/>
                </a:solidFill>
              </a:rPr>
              <a:t> lines near boundaries.</a:t>
            </a:r>
          </a:p>
          <a:p>
            <a:pPr marL="511175" indent="-225425" eaLnBrk="1" hangingPunct="1">
              <a:lnSpc>
                <a:spcPct val="80000"/>
              </a:lnSpc>
              <a:spcBef>
                <a:spcPts val="0"/>
              </a:spcBef>
              <a:spcAft>
                <a:spcPts val="600"/>
              </a:spcAft>
              <a:buSzPct val="100000"/>
              <a:buFont typeface="Arial" pitchFamily="34" charset="0"/>
              <a:buChar char="•"/>
              <a:defRPr/>
            </a:pPr>
            <a:r>
              <a:rPr lang="en-US" sz="2000" dirty="0" smtClean="0">
                <a:solidFill>
                  <a:schemeClr val="tx1"/>
                </a:solidFill>
              </a:rPr>
              <a:t>Constant head boundaries (water levels) represent initial or final </a:t>
            </a:r>
            <a:r>
              <a:rPr lang="en-US" sz="2000" dirty="0" err="1" smtClean="0">
                <a:solidFill>
                  <a:schemeClr val="tx1"/>
                </a:solidFill>
              </a:rPr>
              <a:t>equipotentials</a:t>
            </a:r>
            <a:endParaRPr lang="en-US" sz="2000" dirty="0" smtClean="0">
              <a:solidFill>
                <a:schemeClr val="tx1"/>
              </a:solidFill>
            </a:endParaRPr>
          </a:p>
          <a:p>
            <a:pPr marL="511175" indent="-225425" eaLnBrk="1" hangingPunct="1">
              <a:lnSpc>
                <a:spcPct val="80000"/>
              </a:lnSpc>
              <a:spcBef>
                <a:spcPts val="0"/>
              </a:spcBef>
              <a:spcAft>
                <a:spcPts val="1000"/>
              </a:spcAft>
              <a:buSzPct val="100000"/>
              <a:buFont typeface="Arial" pitchFamily="34" charset="0"/>
              <a:buChar char="•"/>
              <a:defRPr/>
            </a:pPr>
            <a:r>
              <a:rPr lang="en-US" sz="2000" dirty="0" smtClean="0">
                <a:solidFill>
                  <a:schemeClr val="tx1"/>
                </a:solidFill>
              </a:rPr>
              <a:t>Impermeable (no-flow) boundaries are flow lines</a:t>
            </a:r>
          </a:p>
          <a:p>
            <a:pPr marL="285750" indent="-285750">
              <a:spcBef>
                <a:spcPts val="0"/>
              </a:spcBef>
              <a:spcAft>
                <a:spcPts val="1000"/>
              </a:spcAft>
              <a:buSzPct val="100000"/>
              <a:buFont typeface="+mj-lt"/>
              <a:buAutoNum type="arabicPeriod" startAt="3"/>
              <a:defRPr/>
            </a:pPr>
            <a:r>
              <a:rPr lang="en-US" sz="2000" dirty="0" smtClean="0">
                <a:solidFill>
                  <a:schemeClr val="tx1"/>
                </a:solidFill>
              </a:rPr>
              <a:t>Sketch flow lines by smooth curves (3 to 5 flow lines). </a:t>
            </a:r>
          </a:p>
          <a:p>
            <a:pPr marL="511175" indent="-225425">
              <a:spcBef>
                <a:spcPts val="0"/>
              </a:spcBef>
              <a:spcAft>
                <a:spcPts val="1000"/>
              </a:spcAft>
              <a:buSzPct val="100000"/>
              <a:buFont typeface="Arial" pitchFamily="34" charset="0"/>
              <a:buChar char="•"/>
              <a:defRPr/>
            </a:pPr>
            <a:r>
              <a:rPr lang="en-US" sz="2000" dirty="0" smtClean="0">
                <a:solidFill>
                  <a:schemeClr val="tx1"/>
                </a:solidFill>
              </a:rPr>
              <a:t>Flow lines should not intersect each other or impervious boundary </a:t>
            </a:r>
          </a:p>
          <a:p>
            <a:pPr marL="457200" indent="-457200">
              <a:spcBef>
                <a:spcPts val="0"/>
              </a:spcBef>
              <a:spcAft>
                <a:spcPts val="1000"/>
              </a:spcAft>
              <a:buSzPct val="100000"/>
              <a:buFont typeface="+mj-lt"/>
              <a:buAutoNum type="arabicPeriod" startAt="4"/>
              <a:defRPr/>
            </a:pPr>
            <a:r>
              <a:rPr lang="en-US" sz="2000" dirty="0" smtClean="0">
                <a:solidFill>
                  <a:schemeClr val="tx1"/>
                </a:solidFill>
              </a:rPr>
              <a:t>Draw </a:t>
            </a:r>
            <a:r>
              <a:rPr lang="en-US" sz="2000" dirty="0" err="1" smtClean="0">
                <a:solidFill>
                  <a:schemeClr val="tx1"/>
                </a:solidFill>
              </a:rPr>
              <a:t>equipotential</a:t>
            </a:r>
            <a:r>
              <a:rPr lang="en-US" sz="2000" dirty="0" smtClean="0">
                <a:solidFill>
                  <a:schemeClr val="tx1"/>
                </a:solidFill>
              </a:rPr>
              <a:t> lines by smooth curves adhering to right angle intersections and square grids conditions (aspect ratio =1).</a:t>
            </a:r>
          </a:p>
          <a:p>
            <a:pPr marL="285750" indent="-285750">
              <a:spcBef>
                <a:spcPts val="0"/>
              </a:spcBef>
              <a:spcAft>
                <a:spcPts val="1000"/>
              </a:spcAft>
              <a:buSzPct val="100000"/>
              <a:buFont typeface="+mj-lt"/>
              <a:buAutoNum type="arabicPeriod" startAt="4"/>
              <a:defRPr/>
            </a:pPr>
            <a:r>
              <a:rPr lang="en-US" sz="2000" dirty="0" smtClean="0">
                <a:solidFill>
                  <a:schemeClr val="tx1"/>
                </a:solidFill>
              </a:rPr>
              <a:t>Continue sketching and re-adjusting until you get </a:t>
            </a:r>
            <a:r>
              <a:rPr lang="en-US" sz="2000" u="sng" dirty="0" smtClean="0">
                <a:solidFill>
                  <a:schemeClr val="tx1"/>
                </a:solidFill>
              </a:rPr>
              <a:t>squares almost everywhere</a:t>
            </a:r>
            <a:r>
              <a:rPr lang="en-US" sz="2000" dirty="0" smtClean="0">
                <a:solidFill>
                  <a:schemeClr val="tx1"/>
                </a:solidFill>
              </a:rPr>
              <a:t>. Successive trials will result in a reasonably consistent flow </a:t>
            </a:r>
            <a:r>
              <a:rPr lang="en-US" sz="2000" dirty="0" err="1" smtClean="0">
                <a:solidFill>
                  <a:schemeClr val="tx1"/>
                </a:solidFill>
              </a:rPr>
              <a:t>net.The</a:t>
            </a:r>
            <a:r>
              <a:rPr lang="en-US" sz="2000" dirty="0" smtClean="0">
                <a:solidFill>
                  <a:schemeClr val="tx1"/>
                </a:solidFill>
              </a:rPr>
              <a:t> rate of flow will be,</a:t>
            </a:r>
          </a:p>
          <a:p>
            <a:pPr marL="285750" indent="-285750">
              <a:spcBef>
                <a:spcPts val="0"/>
              </a:spcBef>
              <a:spcAft>
                <a:spcPts val="1000"/>
              </a:spcAft>
              <a:buSzPct val="100000"/>
              <a:buFont typeface="+mj-lt"/>
              <a:buAutoNum type="arabicPeriod" startAt="4"/>
              <a:defRPr/>
            </a:pPr>
            <a:endParaRPr lang="en-US" sz="2000" dirty="0" smtClean="0"/>
          </a:p>
        </p:txBody>
      </p:sp>
      <p:graphicFrame>
        <p:nvGraphicFramePr>
          <p:cNvPr id="5123" name="Object 3"/>
          <p:cNvGraphicFramePr>
            <a:graphicFrameLocks noChangeAspect="1"/>
          </p:cNvGraphicFramePr>
          <p:nvPr/>
        </p:nvGraphicFramePr>
        <p:xfrm>
          <a:off x="2971800" y="5410200"/>
          <a:ext cx="2379662" cy="1023937"/>
        </p:xfrm>
        <a:graphic>
          <a:graphicData uri="http://schemas.openxmlformats.org/presentationml/2006/ole">
            <p:oleObj spid="_x0000_s5123" name="Equation" r:id="rId3" imgW="1041120" imgH="482400" progId="Equation.3">
              <p:embed/>
            </p:oleObj>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p:spPr>
        <p:txBody>
          <a:bodyPr/>
          <a:lstStyle/>
          <a:p>
            <a:fld id="{6E8D1396-282E-4D08-8F9A-C893DC453F54}" type="slidenum">
              <a:rPr lang="ar-SA"/>
              <a:pPr/>
              <a:t>25</a:t>
            </a:fld>
            <a:endParaRPr lang="en-US"/>
          </a:p>
        </p:txBody>
      </p:sp>
      <p:pic>
        <p:nvPicPr>
          <p:cNvPr id="12300" name="Picture 3"/>
          <p:cNvPicPr>
            <a:picLocks noChangeAspect="1" noChangeArrowheads="1"/>
          </p:cNvPicPr>
          <p:nvPr/>
        </p:nvPicPr>
        <p:blipFill>
          <a:blip r:embed="rId2"/>
          <a:srcRect/>
          <a:stretch>
            <a:fillRect/>
          </a:stretch>
        </p:blipFill>
        <p:spPr bwMode="auto">
          <a:xfrm>
            <a:off x="457200" y="304800"/>
            <a:ext cx="3103563" cy="1341437"/>
          </a:xfrm>
          <a:prstGeom prst="rect">
            <a:avLst/>
          </a:prstGeom>
          <a:noFill/>
          <a:ln w="12700">
            <a:noFill/>
            <a:miter lim="800000"/>
            <a:headEnd/>
            <a:tailEnd/>
          </a:ln>
        </p:spPr>
      </p:pic>
      <p:pic>
        <p:nvPicPr>
          <p:cNvPr id="38913" name="Picture 1"/>
          <p:cNvPicPr>
            <a:picLocks noChangeAspect="1" noChangeArrowheads="1"/>
          </p:cNvPicPr>
          <p:nvPr/>
        </p:nvPicPr>
        <p:blipFill>
          <a:blip r:embed="rId3"/>
          <a:srcRect/>
          <a:stretch>
            <a:fillRect/>
          </a:stretch>
        </p:blipFill>
        <p:spPr bwMode="auto">
          <a:xfrm>
            <a:off x="990600" y="1792086"/>
            <a:ext cx="6705600" cy="438011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p:cNvPicPr>
            <a:picLocks noChangeAspect="1" noChangeArrowheads="1"/>
          </p:cNvPicPr>
          <p:nvPr/>
        </p:nvPicPr>
        <p:blipFill>
          <a:blip r:embed="rId2"/>
          <a:srcRect/>
          <a:stretch>
            <a:fillRect/>
          </a:stretch>
        </p:blipFill>
        <p:spPr bwMode="auto">
          <a:xfrm>
            <a:off x="304800" y="228600"/>
            <a:ext cx="8462211" cy="6172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p:spPr>
        <p:txBody>
          <a:bodyPr/>
          <a:lstStyle/>
          <a:p>
            <a:fld id="{CA72AC26-9A23-4ED4-81FC-6EF4889C2F65}" type="slidenum">
              <a:rPr lang="ar-SA"/>
              <a:pPr/>
              <a:t>27</a:t>
            </a:fld>
            <a:endParaRPr lang="en-US"/>
          </a:p>
        </p:txBody>
      </p:sp>
      <p:sp>
        <p:nvSpPr>
          <p:cNvPr id="5" name="Rectangle 4"/>
          <p:cNvSpPr/>
          <p:nvPr/>
        </p:nvSpPr>
        <p:spPr>
          <a:xfrm>
            <a:off x="304800" y="228600"/>
            <a:ext cx="8610600" cy="1477328"/>
          </a:xfrm>
          <a:prstGeom prst="rect">
            <a:avLst/>
          </a:prstGeom>
        </p:spPr>
        <p:txBody>
          <a:bodyPr wrap="square">
            <a:spAutoFit/>
          </a:bodyPr>
          <a:lstStyle/>
          <a:p>
            <a:r>
              <a:rPr lang="en-US" dirty="0" smtClean="0"/>
              <a:t>21.A deposit of </a:t>
            </a:r>
            <a:r>
              <a:rPr lang="en-US" dirty="0" err="1" smtClean="0"/>
              <a:t>cohesionless</a:t>
            </a:r>
            <a:r>
              <a:rPr lang="en-US" dirty="0" smtClean="0"/>
              <a:t> soil with a permeability of 3 × 10–2 cm/s has a depth of 10 m with an impervious ledge below. A sheet pile wall is driven into this deposit to a depth of 7.5 m. The wall extends above the surface of the soil and a 2.5 m depth of water acts on one side. Sketch the flow net and determine the seepage quantity per meter length of the wall.</a:t>
            </a:r>
            <a:endParaRPr lang="en-US" dirty="0"/>
          </a:p>
        </p:txBody>
      </p:sp>
      <p:sp>
        <p:nvSpPr>
          <p:cNvPr id="6" name="Rectangle 5"/>
          <p:cNvSpPr/>
          <p:nvPr/>
        </p:nvSpPr>
        <p:spPr>
          <a:xfrm>
            <a:off x="381000" y="1676400"/>
            <a:ext cx="8305800" cy="369332"/>
          </a:xfrm>
          <a:prstGeom prst="rect">
            <a:avLst/>
          </a:prstGeom>
        </p:spPr>
        <p:txBody>
          <a:bodyPr wrap="square">
            <a:spAutoFit/>
          </a:bodyPr>
          <a:lstStyle/>
          <a:p>
            <a:r>
              <a:rPr lang="en-US" dirty="0" smtClean="0"/>
              <a:t>Number of flow channels, </a:t>
            </a:r>
            <a:r>
              <a:rPr lang="en-US" i="1" dirty="0" err="1" smtClean="0"/>
              <a:t>nf</a:t>
            </a:r>
            <a:r>
              <a:rPr lang="en-US" i="1" dirty="0" smtClean="0"/>
              <a:t> = 4, </a:t>
            </a:r>
            <a:r>
              <a:rPr lang="en-US" dirty="0" smtClean="0"/>
              <a:t>Number of </a:t>
            </a:r>
            <a:r>
              <a:rPr lang="en-US" dirty="0" err="1" smtClean="0"/>
              <a:t>equipotential</a:t>
            </a:r>
            <a:r>
              <a:rPr lang="en-US" dirty="0" smtClean="0"/>
              <a:t> drops, </a:t>
            </a:r>
            <a:r>
              <a:rPr lang="en-US" i="1" dirty="0" err="1" smtClean="0"/>
              <a:t>nd</a:t>
            </a:r>
            <a:r>
              <a:rPr lang="en-US" i="1" dirty="0" smtClean="0"/>
              <a:t> = 14</a:t>
            </a:r>
            <a:endParaRPr lang="en-US" dirty="0"/>
          </a:p>
        </p:txBody>
      </p:sp>
      <p:pic>
        <p:nvPicPr>
          <p:cNvPr id="44033" name="Picture 1"/>
          <p:cNvPicPr>
            <a:picLocks noChangeAspect="1" noChangeArrowheads="1"/>
          </p:cNvPicPr>
          <p:nvPr/>
        </p:nvPicPr>
        <p:blipFill>
          <a:blip r:embed="rId2"/>
          <a:srcRect/>
          <a:stretch>
            <a:fillRect/>
          </a:stretch>
        </p:blipFill>
        <p:spPr bwMode="auto">
          <a:xfrm>
            <a:off x="914400" y="2095500"/>
            <a:ext cx="7410450" cy="46101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
            <a:ext cx="8458200" cy="6186309"/>
          </a:xfrm>
          <a:prstGeom prst="rect">
            <a:avLst/>
          </a:prstGeom>
        </p:spPr>
        <p:txBody>
          <a:bodyPr wrap="square">
            <a:spAutoFit/>
            <a:scene3d>
              <a:camera prst="orthographicFront">
                <a:rot lat="2400000" lon="21299997" rev="19499999"/>
              </a:camera>
              <a:lightRig rig="threePt" dir="t"/>
            </a:scene3d>
            <a:flatTx/>
          </a:bodyPr>
          <a:lstStyle/>
          <a:p>
            <a:r>
              <a:rPr lang="en-US" b="1" dirty="0" smtClean="0"/>
              <a:t>4.Define Total pressure, Neutral pressure and Effective pressure.</a:t>
            </a:r>
          </a:p>
          <a:p>
            <a:r>
              <a:rPr lang="en-US" b="1" dirty="0" smtClean="0"/>
              <a:t>The total stress (or) unit pressure (</a:t>
            </a:r>
            <a:r>
              <a:rPr lang="el-GR" b="1" dirty="0" smtClean="0"/>
              <a:t>σ</a:t>
            </a:r>
            <a:r>
              <a:rPr lang="en-US" b="1" dirty="0" smtClean="0"/>
              <a:t> ):</a:t>
            </a:r>
            <a:endParaRPr lang="en-US" dirty="0" smtClean="0"/>
          </a:p>
          <a:p>
            <a:r>
              <a:rPr lang="en-US" dirty="0" smtClean="0"/>
              <a:t>Total pressure is the total load per unit area. The total vertical pressure at any plane is equal to the sum of the effective pressure and the pore pressure. </a:t>
            </a:r>
            <a:endParaRPr lang="en-US" b="1" dirty="0" smtClean="0">
              <a:ln>
                <a:solidFill>
                  <a:srgbClr val="FFC000">
                    <a:alpha val="0"/>
                  </a:srgbClr>
                </a:solidFill>
              </a:ln>
            </a:endParaRPr>
          </a:p>
          <a:p>
            <a:pPr algn="ctr"/>
            <a:r>
              <a:rPr lang="en-US" dirty="0" smtClean="0">
                <a:ln>
                  <a:solidFill>
                    <a:srgbClr val="FFC000">
                      <a:alpha val="0"/>
                    </a:srgbClr>
                  </a:solidFill>
                </a:ln>
              </a:rPr>
              <a:t>Total Pressure = Effective pressure + Neutral pressure</a:t>
            </a:r>
          </a:p>
          <a:p>
            <a:pPr algn="ctr"/>
            <a:r>
              <a:rPr lang="en-US" b="1" dirty="0" smtClean="0">
                <a:ln>
                  <a:solidFill>
                    <a:srgbClr val="FFC000">
                      <a:alpha val="0"/>
                    </a:srgbClr>
                  </a:solidFill>
                </a:ln>
                <a:solidFill>
                  <a:srgbClr val="C00000"/>
                </a:solidFill>
              </a:rPr>
              <a:t>σ =</a:t>
            </a:r>
            <a:r>
              <a:rPr lang="el-GR" b="1" dirty="0" smtClean="0">
                <a:ln>
                  <a:solidFill>
                    <a:srgbClr val="FFC000">
                      <a:alpha val="0"/>
                    </a:srgbClr>
                  </a:solidFill>
                </a:ln>
                <a:solidFill>
                  <a:srgbClr val="C00000"/>
                </a:solidFill>
              </a:rPr>
              <a:t>σ</a:t>
            </a:r>
            <a:r>
              <a:rPr lang="en-US" b="1" dirty="0" smtClean="0">
                <a:ln>
                  <a:solidFill>
                    <a:srgbClr val="FFC000">
                      <a:alpha val="0"/>
                    </a:srgbClr>
                  </a:solidFill>
                </a:ln>
                <a:solidFill>
                  <a:srgbClr val="C00000"/>
                </a:solidFill>
              </a:rPr>
              <a:t>’+ u</a:t>
            </a:r>
            <a:endParaRPr lang="en-US" b="1" dirty="0" smtClean="0"/>
          </a:p>
          <a:p>
            <a:r>
              <a:rPr lang="en-US" b="1" dirty="0" smtClean="0"/>
              <a:t>Effective pressure (</a:t>
            </a:r>
            <a:r>
              <a:rPr lang="el-GR" b="1" dirty="0" smtClean="0"/>
              <a:t>σ</a:t>
            </a:r>
            <a:r>
              <a:rPr lang="en-US" b="1" dirty="0" smtClean="0"/>
              <a:t>’) :</a:t>
            </a:r>
          </a:p>
          <a:p>
            <a:r>
              <a:rPr lang="en-US" dirty="0" smtClean="0"/>
              <a:t>Effective pressure is the pressure transmitted from particle through this point of contact through the soil mass above the plane.</a:t>
            </a:r>
          </a:p>
          <a:p>
            <a:endParaRPr lang="en-US" dirty="0" smtClean="0"/>
          </a:p>
          <a:p>
            <a:pPr algn="ctr"/>
            <a:r>
              <a:rPr lang="el-GR" b="1" dirty="0" smtClean="0">
                <a:ln>
                  <a:solidFill>
                    <a:srgbClr val="FFC000">
                      <a:alpha val="0"/>
                    </a:srgbClr>
                  </a:solidFill>
                </a:ln>
                <a:solidFill>
                  <a:srgbClr val="C00000"/>
                </a:solidFill>
              </a:rPr>
              <a:t>σ</a:t>
            </a:r>
            <a:r>
              <a:rPr lang="en-US" b="1" dirty="0" smtClean="0">
                <a:ln>
                  <a:solidFill>
                    <a:srgbClr val="FFC000">
                      <a:alpha val="0"/>
                    </a:srgbClr>
                  </a:solidFill>
                </a:ln>
                <a:solidFill>
                  <a:srgbClr val="C00000"/>
                </a:solidFill>
              </a:rPr>
              <a:t>’ = </a:t>
            </a:r>
            <a:r>
              <a:rPr lang="el-GR" b="1" dirty="0" smtClean="0">
                <a:ln>
                  <a:solidFill>
                    <a:srgbClr val="FFC000">
                      <a:alpha val="0"/>
                    </a:srgbClr>
                  </a:solidFill>
                </a:ln>
                <a:solidFill>
                  <a:srgbClr val="C00000"/>
                </a:solidFill>
                <a:latin typeface="Calibri"/>
                <a:cs typeface="Calibri"/>
              </a:rPr>
              <a:t>ϒ</a:t>
            </a:r>
            <a:r>
              <a:rPr lang="en-US" b="1" dirty="0" smtClean="0">
                <a:ln>
                  <a:solidFill>
                    <a:srgbClr val="FFC000">
                      <a:alpha val="0"/>
                    </a:srgbClr>
                  </a:solidFill>
                </a:ln>
                <a:solidFill>
                  <a:srgbClr val="C00000"/>
                </a:solidFill>
                <a:latin typeface="Calibri"/>
                <a:cs typeface="Calibri"/>
              </a:rPr>
              <a:t>.h</a:t>
            </a:r>
          </a:p>
          <a:p>
            <a:r>
              <a:rPr lang="en-US" b="1" dirty="0" smtClean="0">
                <a:ln>
                  <a:solidFill>
                    <a:srgbClr val="FFC000">
                      <a:alpha val="0"/>
                    </a:srgbClr>
                  </a:solidFill>
                </a:ln>
                <a:solidFill>
                  <a:srgbClr val="C00000"/>
                </a:solidFill>
                <a:latin typeface="Calibri"/>
                <a:cs typeface="Calibri"/>
              </a:rPr>
              <a:t> </a:t>
            </a:r>
            <a:r>
              <a:rPr lang="en-US" dirty="0" smtClean="0">
                <a:ln>
                  <a:solidFill>
                    <a:srgbClr val="FFC000">
                      <a:alpha val="0"/>
                    </a:srgbClr>
                  </a:solidFill>
                </a:ln>
                <a:latin typeface="Calibri"/>
                <a:cs typeface="Calibri"/>
              </a:rPr>
              <a:t>where, </a:t>
            </a:r>
          </a:p>
          <a:p>
            <a:r>
              <a:rPr lang="el-GR" dirty="0" smtClean="0">
                <a:ln>
                  <a:solidFill>
                    <a:srgbClr val="FFC000">
                      <a:alpha val="0"/>
                    </a:srgbClr>
                  </a:solidFill>
                </a:ln>
                <a:latin typeface="Calibri"/>
                <a:cs typeface="Calibri"/>
              </a:rPr>
              <a:t>ϒ</a:t>
            </a:r>
            <a:r>
              <a:rPr lang="en-US" dirty="0" smtClean="0">
                <a:ln>
                  <a:solidFill>
                    <a:srgbClr val="FFC000">
                      <a:alpha val="0"/>
                    </a:srgbClr>
                  </a:solidFill>
                </a:ln>
                <a:latin typeface="Calibri"/>
                <a:cs typeface="Calibri"/>
              </a:rPr>
              <a:t> = Unit </a:t>
            </a:r>
            <a:r>
              <a:rPr lang="en-US" dirty="0" err="1" smtClean="0">
                <a:ln>
                  <a:solidFill>
                    <a:srgbClr val="FFC000">
                      <a:alpha val="0"/>
                    </a:srgbClr>
                  </a:solidFill>
                </a:ln>
                <a:latin typeface="Calibri"/>
                <a:cs typeface="Calibri"/>
              </a:rPr>
              <a:t>weigt</a:t>
            </a:r>
            <a:r>
              <a:rPr lang="en-US" dirty="0" smtClean="0">
                <a:ln>
                  <a:solidFill>
                    <a:srgbClr val="FFC000">
                      <a:alpha val="0"/>
                    </a:srgbClr>
                  </a:solidFill>
                </a:ln>
                <a:latin typeface="Calibri"/>
                <a:cs typeface="Calibri"/>
              </a:rPr>
              <a:t> of soil, </a:t>
            </a:r>
          </a:p>
          <a:p>
            <a:r>
              <a:rPr lang="en-US" dirty="0" smtClean="0">
                <a:ln>
                  <a:solidFill>
                    <a:srgbClr val="FFC000">
                      <a:alpha val="0"/>
                    </a:srgbClr>
                  </a:solidFill>
                </a:ln>
                <a:latin typeface="Calibri"/>
                <a:cs typeface="Calibri"/>
              </a:rPr>
              <a:t>h=height of the soil </a:t>
            </a:r>
            <a:r>
              <a:rPr lang="en-US" dirty="0" err="1" smtClean="0">
                <a:ln>
                  <a:solidFill>
                    <a:srgbClr val="FFC000">
                      <a:alpha val="0"/>
                    </a:srgbClr>
                  </a:solidFill>
                </a:ln>
                <a:latin typeface="Calibri"/>
                <a:cs typeface="Calibri"/>
              </a:rPr>
              <a:t>streata</a:t>
            </a:r>
            <a:endParaRPr lang="en-US" dirty="0" smtClean="0"/>
          </a:p>
          <a:p>
            <a:endParaRPr lang="en-US" dirty="0" smtClean="0"/>
          </a:p>
          <a:p>
            <a:r>
              <a:rPr lang="en-US" b="1" dirty="0" smtClean="0"/>
              <a:t>The neutral pressure (u) (or) the pore pressure (or) the pore water pressure :</a:t>
            </a:r>
          </a:p>
          <a:p>
            <a:r>
              <a:rPr lang="en-US" dirty="0" smtClean="0"/>
              <a:t>Neutral pressure is the pressure transmitted through the pore fluid. </a:t>
            </a:r>
          </a:p>
          <a:p>
            <a:pPr algn="ctr"/>
            <a:r>
              <a:rPr lang="en-US" b="1" dirty="0" smtClean="0">
                <a:ln>
                  <a:solidFill>
                    <a:srgbClr val="FFC000">
                      <a:alpha val="0"/>
                    </a:srgbClr>
                  </a:solidFill>
                </a:ln>
                <a:solidFill>
                  <a:srgbClr val="C00000"/>
                </a:solidFill>
              </a:rPr>
              <a:t>U = </a:t>
            </a:r>
            <a:r>
              <a:rPr lang="el-GR" b="1" dirty="0" smtClean="0">
                <a:ln>
                  <a:solidFill>
                    <a:srgbClr val="FFC000">
                      <a:alpha val="0"/>
                    </a:srgbClr>
                  </a:solidFill>
                </a:ln>
                <a:solidFill>
                  <a:srgbClr val="C00000"/>
                </a:solidFill>
                <a:latin typeface="Calibri"/>
                <a:cs typeface="Calibri"/>
              </a:rPr>
              <a:t>ϒ</a:t>
            </a:r>
            <a:r>
              <a:rPr lang="en-US" b="1" dirty="0" err="1" smtClean="0">
                <a:ln>
                  <a:solidFill>
                    <a:srgbClr val="FFC000">
                      <a:alpha val="0"/>
                    </a:srgbClr>
                  </a:solidFill>
                </a:ln>
                <a:solidFill>
                  <a:srgbClr val="C00000"/>
                </a:solidFill>
                <a:latin typeface="Calibri"/>
                <a:cs typeface="Calibri"/>
              </a:rPr>
              <a:t>w.h</a:t>
            </a:r>
            <a:endParaRPr lang="en-US" b="1" dirty="0" smtClean="0">
              <a:ln>
                <a:solidFill>
                  <a:srgbClr val="FFC000">
                    <a:alpha val="0"/>
                  </a:srgbClr>
                </a:solidFill>
              </a:ln>
              <a:solidFill>
                <a:srgbClr val="C00000"/>
              </a:solidFill>
              <a:latin typeface="Calibri"/>
              <a:cs typeface="Calibri"/>
            </a:endParaRPr>
          </a:p>
          <a:p>
            <a:pPr algn="ctr"/>
            <a:endParaRPr lang="en-US" b="1" dirty="0" smtClean="0">
              <a:ln>
                <a:solidFill>
                  <a:srgbClr val="FFC000">
                    <a:alpha val="0"/>
                  </a:srgbClr>
                </a:solidFill>
              </a:ln>
              <a:solidFill>
                <a:srgbClr val="C00000"/>
              </a:solidFill>
              <a:latin typeface="Calibri"/>
              <a:cs typeface="Calibri"/>
            </a:endParaRPr>
          </a:p>
          <a:p>
            <a:endParaRPr lang="en-US" dirty="0" smtClean="0"/>
          </a:p>
          <a:p>
            <a:pPr algn="ctr"/>
            <a:endParaRPr lang="en-US" b="1" dirty="0" smtClean="0">
              <a:ln>
                <a:solidFill>
                  <a:srgbClr val="FFC000">
                    <a:alpha val="0"/>
                  </a:srgbClr>
                </a:solidFill>
              </a:ln>
              <a:solidFill>
                <a:srgbClr val="C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8458200" cy="2031325"/>
          </a:xfrm>
          <a:prstGeom prst="rect">
            <a:avLst/>
          </a:prstGeom>
        </p:spPr>
        <p:txBody>
          <a:bodyPr wrap="square">
            <a:spAutoFit/>
          </a:bodyPr>
          <a:lstStyle/>
          <a:p>
            <a:r>
              <a:rPr lang="en-US" b="1" i="1" dirty="0" smtClean="0"/>
              <a:t>5. Determine the neutral and effective stress at a depth of 16 m below the ground </a:t>
            </a:r>
            <a:r>
              <a:rPr lang="en-US" dirty="0" smtClean="0"/>
              <a:t>level for the following conditions: Water table is 3 m below ground level ; </a:t>
            </a:r>
            <a:r>
              <a:rPr lang="en-US" i="1" dirty="0" smtClean="0"/>
              <a:t>G = 2.68; e = 0.72;</a:t>
            </a:r>
            <a:r>
              <a:rPr lang="en-US" dirty="0" smtClean="0"/>
              <a:t>average water content of the soil above water table is 8%.</a:t>
            </a:r>
          </a:p>
          <a:p>
            <a:endParaRPr lang="en-US" dirty="0" smtClean="0">
              <a:solidFill>
                <a:srgbClr val="FF0000"/>
              </a:solidFill>
            </a:endParaRPr>
          </a:p>
          <a:p>
            <a:r>
              <a:rPr lang="en-US" dirty="0" smtClean="0"/>
              <a:t>Solution:</a:t>
            </a:r>
          </a:p>
          <a:p>
            <a:endParaRPr lang="en-US" dirty="0">
              <a:solidFill>
                <a:srgbClr val="FF0000"/>
              </a:solidFill>
            </a:endParaRPr>
          </a:p>
        </p:txBody>
      </p:sp>
      <p:pic>
        <p:nvPicPr>
          <p:cNvPr id="38914" name="Picture 2"/>
          <p:cNvPicPr>
            <a:picLocks noChangeAspect="1" noChangeArrowheads="1"/>
          </p:cNvPicPr>
          <p:nvPr/>
        </p:nvPicPr>
        <p:blipFill>
          <a:blip r:embed="rId2"/>
          <a:srcRect/>
          <a:stretch>
            <a:fillRect/>
          </a:stretch>
        </p:blipFill>
        <p:spPr bwMode="auto">
          <a:xfrm>
            <a:off x="2133600" y="1524000"/>
            <a:ext cx="4467225" cy="2238375"/>
          </a:xfrm>
          <a:prstGeom prst="rect">
            <a:avLst/>
          </a:prstGeom>
          <a:noFill/>
          <a:ln w="9525">
            <a:noFill/>
            <a:miter lim="800000"/>
            <a:headEnd/>
            <a:tailEnd/>
          </a:ln>
          <a:effectLst/>
        </p:spPr>
      </p:pic>
      <p:pic>
        <p:nvPicPr>
          <p:cNvPr id="38915" name="Picture 3"/>
          <p:cNvPicPr>
            <a:picLocks noChangeAspect="1" noChangeArrowheads="1"/>
          </p:cNvPicPr>
          <p:nvPr/>
        </p:nvPicPr>
        <p:blipFill>
          <a:blip r:embed="rId3"/>
          <a:srcRect/>
          <a:stretch>
            <a:fillRect/>
          </a:stretch>
        </p:blipFill>
        <p:spPr bwMode="auto">
          <a:xfrm>
            <a:off x="2133600" y="3733800"/>
            <a:ext cx="4447658" cy="2819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p:cNvPicPr>
            <a:picLocks noChangeAspect="1" noChangeArrowheads="1"/>
          </p:cNvPicPr>
          <p:nvPr/>
        </p:nvPicPr>
        <p:blipFill>
          <a:blip r:embed="rId2"/>
          <a:srcRect/>
          <a:stretch>
            <a:fillRect/>
          </a:stretch>
        </p:blipFill>
        <p:spPr bwMode="auto">
          <a:xfrm>
            <a:off x="280988" y="485775"/>
            <a:ext cx="8582025" cy="58864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534400" cy="1200329"/>
          </a:xfrm>
          <a:prstGeom prst="rect">
            <a:avLst/>
          </a:prstGeom>
        </p:spPr>
        <p:txBody>
          <a:bodyPr wrap="square">
            <a:spAutoFit/>
          </a:bodyPr>
          <a:lstStyle/>
          <a:p>
            <a:r>
              <a:rPr lang="en-US" b="1" i="1" dirty="0" smtClean="0"/>
              <a:t>6. A saturated sand layer over a clay stratum is 5 m in depth. The water is 1.5 m </a:t>
            </a:r>
            <a:r>
              <a:rPr lang="en-US" b="1" dirty="0" smtClean="0"/>
              <a:t>below ground level. If the bulk density of saturated sand is 17.66 </a:t>
            </a:r>
            <a:r>
              <a:rPr lang="en-US" b="1" dirty="0" err="1" smtClean="0"/>
              <a:t>kN</a:t>
            </a:r>
            <a:r>
              <a:rPr lang="en-US" b="1" dirty="0" smtClean="0"/>
              <a:t>/m3, calculate the </a:t>
            </a:r>
            <a:r>
              <a:rPr lang="en-US" b="1" dirty="0" err="1" smtClean="0"/>
              <a:t>effectiveand</a:t>
            </a:r>
            <a:r>
              <a:rPr lang="en-US" b="1" dirty="0" smtClean="0"/>
              <a:t> neutral pressure on the top of the clay layer.</a:t>
            </a:r>
            <a:endParaRPr lang="en-US" b="1" dirty="0"/>
          </a:p>
        </p:txBody>
      </p:sp>
      <p:pic>
        <p:nvPicPr>
          <p:cNvPr id="40962" name="Picture 2"/>
          <p:cNvPicPr>
            <a:picLocks noChangeAspect="1" noChangeArrowheads="1"/>
          </p:cNvPicPr>
          <p:nvPr/>
        </p:nvPicPr>
        <p:blipFill>
          <a:blip r:embed="rId2"/>
          <a:srcRect/>
          <a:stretch>
            <a:fillRect/>
          </a:stretch>
        </p:blipFill>
        <p:spPr bwMode="auto">
          <a:xfrm>
            <a:off x="499772" y="1600200"/>
            <a:ext cx="8187028" cy="467813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p:cNvPicPr>
            <a:picLocks noChangeAspect="1" noChangeArrowheads="1"/>
          </p:cNvPicPr>
          <p:nvPr/>
        </p:nvPicPr>
        <p:blipFill>
          <a:blip r:embed="rId2"/>
          <a:srcRect/>
          <a:stretch>
            <a:fillRect/>
          </a:stretch>
        </p:blipFill>
        <p:spPr bwMode="auto">
          <a:xfrm>
            <a:off x="76201" y="152400"/>
            <a:ext cx="8936334" cy="1752600"/>
          </a:xfrm>
          <a:prstGeom prst="rect">
            <a:avLst/>
          </a:prstGeom>
          <a:noFill/>
          <a:ln w="9525">
            <a:noFill/>
            <a:miter lim="800000"/>
            <a:headEnd/>
            <a:tailEnd/>
          </a:ln>
          <a:effectLst/>
        </p:spPr>
      </p:pic>
      <p:pic>
        <p:nvPicPr>
          <p:cNvPr id="41987" name="Picture 3"/>
          <p:cNvPicPr>
            <a:picLocks noChangeAspect="1" noChangeArrowheads="1"/>
          </p:cNvPicPr>
          <p:nvPr/>
        </p:nvPicPr>
        <p:blipFill>
          <a:blip r:embed="rId3"/>
          <a:srcRect/>
          <a:stretch>
            <a:fillRect/>
          </a:stretch>
        </p:blipFill>
        <p:spPr bwMode="auto">
          <a:xfrm>
            <a:off x="133350" y="1905000"/>
            <a:ext cx="8858250" cy="36480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1"/>
            <a:ext cx="8686800" cy="1477328"/>
          </a:xfrm>
          <a:prstGeom prst="rect">
            <a:avLst/>
          </a:prstGeom>
        </p:spPr>
        <p:txBody>
          <a:bodyPr wrap="square">
            <a:spAutoFit/>
          </a:bodyPr>
          <a:lstStyle/>
          <a:p>
            <a:r>
              <a:rPr lang="en-US" b="1" dirty="0" smtClean="0"/>
              <a:t>7.Compute the total, effective and pore pressure at a depth of 15 m below the bottom of a lake 6 m deep. The bottom of the lake consists of soft clay with a thickness of more than 15 m. The average water content of the clay is 40% and the specific gravity of soils may be assumed to be 2.65.</a:t>
            </a:r>
          </a:p>
          <a:p>
            <a:endParaRPr lang="en-US" b="1" dirty="0">
              <a:solidFill>
                <a:srgbClr val="FF0000"/>
              </a:solidFill>
            </a:endParaRPr>
          </a:p>
        </p:txBody>
      </p:sp>
      <p:pic>
        <p:nvPicPr>
          <p:cNvPr id="43010" name="Picture 2"/>
          <p:cNvPicPr>
            <a:picLocks noChangeAspect="1" noChangeArrowheads="1"/>
          </p:cNvPicPr>
          <p:nvPr/>
        </p:nvPicPr>
        <p:blipFill>
          <a:blip r:embed="rId2"/>
          <a:srcRect/>
          <a:stretch>
            <a:fillRect/>
          </a:stretch>
        </p:blipFill>
        <p:spPr bwMode="auto">
          <a:xfrm>
            <a:off x="228600" y="1600200"/>
            <a:ext cx="8734425" cy="3505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srcRect/>
          <a:stretch>
            <a:fillRect/>
          </a:stretch>
        </p:blipFill>
        <p:spPr bwMode="auto">
          <a:xfrm>
            <a:off x="228600" y="228600"/>
            <a:ext cx="8470376" cy="6248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1609</TotalTime>
  <Words>1539</Words>
  <Application>Microsoft Office PowerPoint</Application>
  <PresentationFormat>On-screen Show (4:3)</PresentationFormat>
  <Paragraphs>156</Paragraphs>
  <Slides>27</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Theme1</vt:lpstr>
      <vt:lpstr>Equation</vt:lpstr>
      <vt:lpstr>            UNIT II . SOIL WATER AND WATER FLOW Soil water – static pressure in water - effective stress concepts in soils – capillary stress – permeability measurement in the laboratory and field pumping in pumping out tests – factors influencing permeability of soils – seepage – introduction to flow nets – simple problems. (Sheet pile and weir).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Pumping Well in an Unconfined Aquifer </vt:lpstr>
      <vt:lpstr>Pumping Well in a Confined Aquifer </vt:lpstr>
      <vt:lpstr>Slide 22</vt:lpstr>
      <vt:lpstr>Slide 23</vt:lpstr>
      <vt:lpstr>Slide 24</vt:lpstr>
      <vt:lpstr>Slide 25</vt:lpstr>
      <vt:lpstr>Slide 26</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II . SOIL WATER AND WATER FLOW</dc:title>
  <dc:creator>B BOOJYA SHREE</dc:creator>
  <cp:lastModifiedBy>Hello</cp:lastModifiedBy>
  <cp:revision>41</cp:revision>
  <dcterms:created xsi:type="dcterms:W3CDTF">2006-08-16T00:00:00Z</dcterms:created>
  <dcterms:modified xsi:type="dcterms:W3CDTF">2017-02-10T07:35:55Z</dcterms:modified>
</cp:coreProperties>
</file>