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85" r:id="rId16"/>
    <p:sldId id="286" r:id="rId17"/>
    <p:sldId id="287" r:id="rId18"/>
    <p:sldId id="288" r:id="rId19"/>
    <p:sldId id="289" r:id="rId20"/>
    <p:sldId id="291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AB5B0-60A4-430F-9D2D-14ADBCFF7903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DAF0F-25F4-401D-90D1-588183981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C0AA-7EE0-40B5-97BA-314C520BC879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8136-5ABC-406B-A5A8-E11B6C91B795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AF2B-E373-4B35-AC67-637B5B56B295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1A20-DA26-4E5A-9073-C19A06E41F20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9BFB-5201-4CB0-8B62-7B2C61BF02D7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C185-B3E5-4D24-90C5-02E3FBD6C8F7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AEFA-67FF-498E-AADB-AFD682911AD6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86F0-0F3F-404C-83DE-5DD9A26AFB57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1020-9143-4FF8-9F42-A40597281F07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9CCC-2B9B-431A-8168-2ED487C30EDB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E50-9852-4910-95D9-4D343089C726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B06D-1237-4BF3-A649-7CB0B85231DE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A </a:t>
            </a:r>
            <a:r>
              <a:rPr lang="en-US" sz="2800" b="1" i="1" smtClean="0">
                <a:latin typeface="Arial" charset="0"/>
              </a:rPr>
              <a:t>Structure</a:t>
            </a:r>
            <a:r>
              <a:rPr lang="en-US" sz="2800" smtClean="0">
                <a:latin typeface="Arial" charset="0"/>
              </a:rPr>
              <a:t> is a collection of different data items, that are stored under a common name.</a:t>
            </a:r>
          </a:p>
          <a:p>
            <a:pPr eaLnBrk="1" hangingPunct="1"/>
            <a:r>
              <a:rPr lang="en-US" sz="2800" b="1" i="1" smtClean="0">
                <a:latin typeface="Arial" charset="0"/>
              </a:rPr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</a:t>
            </a:r>
            <a:r>
              <a:rPr lang="en-US" sz="2800" i="1" smtClean="0">
                <a:latin typeface="Arial" charset="0"/>
              </a:rPr>
              <a:t>struct structure_name</a:t>
            </a:r>
          </a:p>
          <a:p>
            <a:pPr eaLnBrk="1" hangingPunct="1"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{</a:t>
            </a:r>
          </a:p>
          <a:p>
            <a:pPr eaLnBrk="1" hangingPunct="1"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	structure element1;</a:t>
            </a:r>
          </a:p>
          <a:p>
            <a:pPr eaLnBrk="1" hangingPunct="1"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	structure element2;</a:t>
            </a:r>
          </a:p>
          <a:p>
            <a:pPr eaLnBrk="1" hangingPunct="1"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	…………………….</a:t>
            </a:r>
          </a:p>
          <a:p>
            <a:pPr eaLnBrk="1" hangingPunct="1"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};</a:t>
            </a:r>
          </a:p>
          <a:p>
            <a:pPr eaLnBrk="1" hangingPunct="1"/>
            <a:endParaRPr lang="en-US" sz="2800" i="1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An </a:t>
            </a:r>
            <a:r>
              <a:rPr lang="en-US" sz="2800" b="1" i="1" smtClean="0">
                <a:latin typeface="Arial" charset="0"/>
              </a:rPr>
              <a:t>Union</a:t>
            </a:r>
            <a:r>
              <a:rPr lang="en-US" sz="2800" smtClean="0">
                <a:latin typeface="Arial" charset="0"/>
              </a:rPr>
              <a:t> is a collection of different data items, that are stored under a common name. Here same memory is shared by its members.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latin typeface="Arial" charset="0"/>
              </a:rPr>
              <a:t>Syntax: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</a:t>
            </a:r>
            <a:r>
              <a:rPr lang="en-US" sz="2800" i="1" smtClean="0">
                <a:latin typeface="Arial" charset="0"/>
              </a:rPr>
              <a:t>union union _name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	 union element1;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	 union element2;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	…………………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smtClean="0">
                <a:latin typeface="Arial" charset="0"/>
              </a:rPr>
              <a:t>		};</a:t>
            </a:r>
          </a:p>
          <a:p>
            <a:pPr eaLnBrk="1" hangingPunct="1">
              <a:lnSpc>
                <a:spcPct val="90000"/>
              </a:lnSpc>
            </a:pPr>
            <a:endParaRPr lang="en-US" sz="2800" i="1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dirty="0" smtClean="0"/>
              <a:t>Example: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/>
              <a:t>	 </a:t>
            </a:r>
            <a:r>
              <a:rPr lang="en-US" sz="2800" i="1" dirty="0" smtClean="0">
                <a:latin typeface="Arial" charset="0"/>
              </a:rPr>
              <a:t>union</a:t>
            </a:r>
            <a:r>
              <a:rPr lang="en-US" sz="2800" i="1" dirty="0" smtClean="0"/>
              <a:t> result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dirty="0" smtClean="0"/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dirty="0" smtClean="0"/>
              <a:t>		</a:t>
            </a:r>
            <a:r>
              <a:rPr lang="en-US" sz="2800" i="1" dirty="0" err="1" smtClean="0"/>
              <a:t>int</a:t>
            </a:r>
            <a:r>
              <a:rPr lang="en-US" sz="2800" i="1" dirty="0" smtClean="0"/>
              <a:t> mark;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dirty="0" smtClean="0"/>
              <a:t>		float </a:t>
            </a:r>
            <a:r>
              <a:rPr lang="en-US" sz="2800" i="1" dirty="0" err="1" smtClean="0"/>
              <a:t>avg</a:t>
            </a:r>
            <a:r>
              <a:rPr lang="en-US" sz="2800" i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dirty="0" smtClean="0"/>
              <a:t>		char grade;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i="1" dirty="0" smtClean="0"/>
              <a:t>	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/>
              <a:t>	</a:t>
            </a:r>
            <a:r>
              <a:rPr lang="en-US" sz="2800" i="1" dirty="0" smtClean="0"/>
              <a:t>}</a:t>
            </a:r>
            <a:r>
              <a:rPr lang="en-US" sz="2800" i="1" dirty="0" smtClean="0">
                <a:latin typeface="Arial" charset="0"/>
              </a:rPr>
              <a:t>s</a:t>
            </a:r>
            <a:r>
              <a:rPr lang="en-US" sz="2800" i="1" dirty="0" smtClean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union stud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	{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		int a;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		char b[2];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	};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	union stud c;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c.a</a:t>
            </a:r>
            <a:r>
              <a:rPr lang="en-US" sz="2400" dirty="0" smtClean="0">
                <a:latin typeface="Arial" charset="0"/>
              </a:rPr>
              <a:t>=256;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nc.a</a:t>
            </a:r>
            <a:r>
              <a:rPr lang="en-US" sz="2400" dirty="0" smtClean="0">
                <a:latin typeface="Arial" charset="0"/>
              </a:rPr>
              <a:t> value </a:t>
            </a:r>
            <a:r>
              <a:rPr lang="en-US" sz="2400" dirty="0" err="1" smtClean="0">
                <a:latin typeface="Arial" charset="0"/>
              </a:rPr>
              <a:t>is%d",c.a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i="1" dirty="0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c.a</a:t>
            </a:r>
            <a:r>
              <a:rPr lang="en-US" sz="2400" dirty="0" smtClean="0">
                <a:latin typeface="Arial" charset="0"/>
              </a:rPr>
              <a:t> value is256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Storage classes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Every C variable has a storage class,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 classes determines 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part of memory where storage is allocated for variable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will be the initial value of the variable if not assigned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How long the storage allocation continues to exists.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scope which specifies the part of the program over which a variable name is visible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Categories of storage classes in C: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Automatic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External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Static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Register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Automatic (auto)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By default, variables in C uses the auto storage class.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variables are automatically created when needed and deleted when they fall out of the scope.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auto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a=10;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auto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a=20;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auto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=30;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(“%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n%d”,a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n%d”,a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2202412"/>
            <a:ext cx="1143008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</a:p>
          <a:p>
            <a:endParaRPr lang="en-US" sz="2400" dirty="0" smtClean="0"/>
          </a:p>
          <a:p>
            <a:r>
              <a:rPr lang="en-US" sz="2400" dirty="0" smtClean="0"/>
              <a:t>30</a:t>
            </a:r>
          </a:p>
          <a:p>
            <a:r>
              <a:rPr lang="en-US" sz="2400" dirty="0" smtClean="0"/>
              <a:t>20</a:t>
            </a:r>
          </a:p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Automatic (auto)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		: Memory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Scope	           : Within the block in which variable is   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defined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Life                       : Till the program control is within the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block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Default value        : Un predictable (Garbage Value)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External (Global) -extern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Global variables are accessible from within any block &amp; or remains in existence for the entire execution of the program.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Using global variables we can transfer information into a function without using arguments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sum();</a:t>
            </a:r>
          </a:p>
          <a:p>
            <a:pPr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a=10,b=5; 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clrscr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sum();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getch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sum()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c=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a+b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(“Added values : %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d”,c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2571744"/>
            <a:ext cx="2571768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</a:p>
          <a:p>
            <a:endParaRPr lang="en-US" sz="2400" dirty="0" smtClean="0"/>
          </a:p>
          <a:p>
            <a:r>
              <a:rPr lang="en-US" sz="2400" dirty="0" smtClean="0"/>
              <a:t>Added values :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External - extern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		: Memory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Scope	           : Global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Life                       : During entire program execution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Default value        : zer0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Static variables - static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28654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Storage: Memory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Scope  : Local to the block in which the  variable is defined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Life       : Value of the variables persist between different function calls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Default value : zer0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()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static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a=1;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(“%d\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a=a+1;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}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2500306"/>
            <a:ext cx="2571768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Output</a:t>
            </a:r>
          </a:p>
          <a:p>
            <a:endParaRPr lang="en-US" sz="2000" dirty="0" smtClean="0"/>
          </a:p>
          <a:p>
            <a:r>
              <a:rPr lang="en-US" sz="2000" dirty="0" smtClean="0"/>
              <a:t>1 2 3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smtClean="0"/>
              <a:t>Example: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dirty="0" smtClean="0"/>
              <a:t>	</a:t>
            </a:r>
            <a:r>
              <a:rPr lang="en-US" sz="2800" i="1" dirty="0" err="1" smtClean="0"/>
              <a:t>struct</a:t>
            </a:r>
            <a:r>
              <a:rPr lang="en-US" sz="2800" i="1" dirty="0" smtClean="0"/>
              <a:t> stud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	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		</a:t>
            </a:r>
            <a:r>
              <a:rPr lang="en-US" sz="2800" i="1" dirty="0" err="1" smtClean="0"/>
              <a:t>int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sno</a:t>
            </a:r>
            <a:r>
              <a:rPr lang="en-US" sz="2800" i="1" dirty="0" smtClean="0"/>
              <a:t>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		char name[10];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/>
              <a:t>		</a:t>
            </a:r>
            <a:r>
              <a:rPr lang="en-US" sz="2800" i="1" dirty="0" err="1" smtClean="0"/>
              <a:t>int</a:t>
            </a:r>
            <a:r>
              <a:rPr lang="en-US" sz="2800" i="1" dirty="0" smtClean="0"/>
              <a:t> mark;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dirty="0" smtClean="0"/>
              <a:t>	</a:t>
            </a:r>
            <a:r>
              <a:rPr lang="en-US" sz="2800" i="1" dirty="0" smtClean="0"/>
              <a:t>}s;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 variables - register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62865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 variables are usually stored in memory and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passed back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&amp; forth to the processor as needed.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Storage: CPU Registers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Scope  : Local to the block in which the  variable is 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defined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Life       : Till the program control is within the block in   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which variable is defined.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Default value : Unpredictable(Garbage).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register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counter;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}</a:t>
            </a: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Preprocessor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a program that processes the source program before compilation.</a:t>
            </a:r>
          </a:p>
          <a:p>
            <a:pPr eaLnBrk="1" hangingPunct="1"/>
            <a:r>
              <a:rPr lang="en-US" smtClean="0"/>
              <a:t>It operates under the following directives</a:t>
            </a:r>
          </a:p>
          <a:p>
            <a:pPr lvl="3" eaLnBrk="1" hangingPunct="1"/>
            <a:r>
              <a:rPr lang="en-US" sz="2800" smtClean="0"/>
              <a:t>File Inclusion</a:t>
            </a:r>
          </a:p>
          <a:p>
            <a:pPr lvl="3" eaLnBrk="1" hangingPunct="1"/>
            <a:r>
              <a:rPr lang="en-US" sz="2800" smtClean="0"/>
              <a:t>Macro substitution</a:t>
            </a:r>
          </a:p>
          <a:p>
            <a:pPr lvl="3" eaLnBrk="1" hangingPunct="1"/>
            <a:r>
              <a:rPr lang="en-US" sz="2800" smtClean="0"/>
              <a:t>Conditional inclusion</a:t>
            </a:r>
          </a:p>
          <a:p>
            <a:pPr lvl="3"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Inclusion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include some file that contains functions or some definitions.</a:t>
            </a:r>
          </a:p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i="1" smtClean="0"/>
              <a:t>#include&lt;filename&gt;   (or)</a:t>
            </a:r>
          </a:p>
          <a:p>
            <a:pPr eaLnBrk="1" hangingPunct="1">
              <a:buFont typeface="Arial" charset="0"/>
              <a:buNone/>
            </a:pPr>
            <a:r>
              <a:rPr lang="en-US" i="1" smtClean="0"/>
              <a:t>		#include“filename”</a:t>
            </a:r>
          </a:p>
          <a:p>
            <a:pPr eaLnBrk="1" hangingPunct="1"/>
            <a:r>
              <a:rPr lang="en-US" smtClean="0"/>
              <a:t>Eg: #include&lt;stdio.h&gt;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 #include “ex.c”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 "addition.txt"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int a,b;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printf("\nEnter the numbers:");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scanf("%d%d",&amp;a,&amp;b);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Value is %d",add(a,b));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addition.txt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int add(int a,int b)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 return(a+b);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Enter the numbers:7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4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Value is 11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 "fact.c"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int a;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printf("\nEnter the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scanf("%d",&amp;a);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factorial of %d! is %d",a,rec(a));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 Substitution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define and use integer, string, or identifier in the source program</a:t>
            </a:r>
          </a:p>
          <a:p>
            <a:pPr eaLnBrk="1" hangingPunct="1"/>
            <a:r>
              <a:rPr lang="en-US" smtClean="0"/>
              <a:t>The three forms of macros are</a:t>
            </a:r>
          </a:p>
          <a:p>
            <a:pPr lvl="3" eaLnBrk="1" hangingPunct="1"/>
            <a:r>
              <a:rPr lang="en-US" sz="2800" smtClean="0"/>
              <a:t>Simple Macro</a:t>
            </a:r>
          </a:p>
          <a:p>
            <a:pPr lvl="3" eaLnBrk="1" hangingPunct="1"/>
            <a:r>
              <a:rPr lang="en-US" sz="2800" smtClean="0"/>
              <a:t>Argumented Macro</a:t>
            </a:r>
          </a:p>
          <a:p>
            <a:pPr lvl="3" eaLnBrk="1" hangingPunct="1"/>
            <a:r>
              <a:rPr lang="en-US" sz="2800" smtClean="0"/>
              <a:t>Nested Macro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i="1" smtClean="0">
                <a:latin typeface="Arial" charset="0"/>
              </a:rPr>
              <a:t>Simple Macro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define some constants</a:t>
            </a:r>
          </a:p>
          <a:p>
            <a:pPr eaLnBrk="1" hangingPunct="1"/>
            <a:r>
              <a:rPr lang="en-US" b="1" i="1" smtClean="0"/>
              <a:t>Syntax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# define identifier string/integer</a:t>
            </a:r>
          </a:p>
          <a:p>
            <a:pPr eaLnBrk="1" hangingPunct="1"/>
            <a:r>
              <a:rPr lang="en-US" b="1" i="1" smtClean="0"/>
              <a:t>Eg: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	#define pi 3.14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	#define CITY “chennai”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pi 3.14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CITY "chennai"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Value is %f",2*pi);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printf("\nThe Value CITY is %s",CITY);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is 6.280000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CITY is chennai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stdio.h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conio.h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struct</a:t>
            </a:r>
            <a:r>
              <a:rPr lang="en-US" sz="2400" dirty="0" smtClean="0">
                <a:latin typeface="Arial" charset="0"/>
              </a:rPr>
              <a:t> stud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regno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char name[10];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m1;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m2;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m3;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};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i="1" smtClean="0">
                <a:latin typeface="Arial" charset="0"/>
              </a:rPr>
              <a:t>Argumented Macro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smtClean="0"/>
              <a:t>It is used to define some complex forms in the source program.</a:t>
            </a:r>
          </a:p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#define identifier (v1,v2,….) string/integer</a:t>
            </a:r>
          </a:p>
          <a:p>
            <a:pPr eaLnBrk="1" hangingPunct="1">
              <a:buFont typeface="Arial" charset="0"/>
              <a:buNone/>
            </a:pPr>
            <a:endParaRPr lang="en-US" b="1" i="1" smtClean="0"/>
          </a:p>
          <a:p>
            <a:pPr eaLnBrk="1" hangingPunct="1"/>
            <a:r>
              <a:rPr lang="en-US" b="1" i="1" smtClean="0"/>
              <a:t>Eg: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#define cube(n) (n*n*n)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cube(n) (n*n*n)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Value of 3 cube is %d",cube(3));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of 3 cube is 27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i="1" smtClean="0">
                <a:latin typeface="Arial" charset="0"/>
              </a:rPr>
              <a:t>Nested Macro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one macro is used by another macro.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i="1" smtClean="0"/>
              <a:t>Eg: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smtClean="0"/>
              <a:t>#define a 3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#define sq a*a</a:t>
            </a:r>
            <a:endParaRPr lang="en-US" b="1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#define a 3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#define sq a*a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printf("The Value is %d",sq);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Value is 9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</a:rPr>
              <a:t>Conditional Inclusion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include some conditional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a 3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#ifdef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c a+5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#endif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 printf("\nThe value C is %d",c);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C is 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/>
          </p:cNvSpPr>
          <p:nvPr>
            <p:ph type="body" idx="1"/>
          </p:nvPr>
        </p:nvSpPr>
        <p:spPr>
          <a:xfrm>
            <a:off x="381000" y="457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err="1" smtClean="0">
                <a:latin typeface="Arial" charset="0"/>
              </a:rPr>
              <a:t>struct</a:t>
            </a:r>
            <a:r>
              <a:rPr lang="en-US" sz="2400" dirty="0" smtClean="0">
                <a:latin typeface="Arial" charset="0"/>
              </a:rPr>
              <a:t> stud s;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    float </a:t>
            </a:r>
            <a:r>
              <a:rPr lang="en-US" sz="2400" dirty="0" err="1" smtClean="0">
                <a:latin typeface="Arial" charset="0"/>
              </a:rPr>
              <a:t>tot,avg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nEnter</a:t>
            </a:r>
            <a:r>
              <a:rPr lang="en-US" sz="2400" dirty="0" smtClean="0">
                <a:latin typeface="Arial" charset="0"/>
              </a:rPr>
              <a:t> the student regno,name,m1,m2,m3:"); </a:t>
            </a:r>
            <a:r>
              <a:rPr lang="en-US" sz="2400" dirty="0" err="1" smtClean="0">
                <a:latin typeface="Arial" charset="0"/>
              </a:rPr>
              <a:t>scanf</a:t>
            </a:r>
            <a:r>
              <a:rPr lang="en-US" sz="2400" dirty="0" smtClean="0">
                <a:latin typeface="Arial" charset="0"/>
              </a:rPr>
              <a:t>("%d%s%d%d%d",&amp;s.regno,&amp;s.name,&amp;s.m1,&amp;s.m2,&amp;s.m3);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 tot=s.m1+s.m2+s.m3;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	</a:t>
            </a:r>
            <a:r>
              <a:rPr lang="en-US" sz="2400" dirty="0" err="1" smtClean="0">
                <a:latin typeface="Arial" charset="0"/>
              </a:rPr>
              <a:t>avg</a:t>
            </a:r>
            <a:r>
              <a:rPr lang="en-US" sz="2400" dirty="0" smtClean="0">
                <a:latin typeface="Arial" charset="0"/>
              </a:rPr>
              <a:t>=tot/3;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	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nThe</a:t>
            </a:r>
            <a:r>
              <a:rPr lang="en-US" sz="2400" dirty="0" smtClean="0">
                <a:latin typeface="Arial" charset="0"/>
              </a:rPr>
              <a:t> student Details are:");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  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n%d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t%s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t%f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t%f",s.regno,s.name,tot,avg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}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Enter the student regno,name,m1,m2,m3:100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aaa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87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98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78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student Details are: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100     aaa     263.000000      87.666664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stdio.h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conio.h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struct</a:t>
            </a:r>
            <a:r>
              <a:rPr lang="en-US" sz="2400" dirty="0" smtClean="0">
                <a:latin typeface="Arial" charset="0"/>
              </a:rPr>
              <a:t> stud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regno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char name[10],grade;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m1,m2,m3;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float </a:t>
            </a:r>
            <a:r>
              <a:rPr lang="en-US" sz="2400" dirty="0" err="1" smtClean="0">
                <a:latin typeface="Arial" charset="0"/>
              </a:rPr>
              <a:t>avg,tot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</a:t>
            </a:r>
            <a:r>
              <a:rPr lang="en-US" sz="2400" smtClean="0">
                <a:latin typeface="Arial" charset="0"/>
              </a:rPr>
              <a:t>}; 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struct</a:t>
            </a:r>
            <a:r>
              <a:rPr lang="en-US" sz="2400" dirty="0" smtClean="0">
                <a:latin typeface="Arial" charset="0"/>
              </a:rPr>
              <a:t> stud s[10];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i,n</a:t>
            </a:r>
            <a:r>
              <a:rPr lang="en-US" sz="24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nEnter</a:t>
            </a:r>
            <a:r>
              <a:rPr lang="en-US" sz="2400" dirty="0" smtClean="0">
                <a:latin typeface="Arial" charset="0"/>
              </a:rPr>
              <a:t> the </a:t>
            </a:r>
            <a:r>
              <a:rPr lang="en-US" sz="2400" dirty="0" err="1" smtClean="0">
                <a:latin typeface="Arial" charset="0"/>
              </a:rPr>
              <a:t>no.of</a:t>
            </a:r>
            <a:r>
              <a:rPr lang="en-US" sz="2400" dirty="0" smtClean="0">
                <a:latin typeface="Arial" charset="0"/>
              </a:rPr>
              <a:t> students:");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scanf</a:t>
            </a:r>
            <a:r>
              <a:rPr lang="en-US" sz="2400" dirty="0" smtClean="0">
                <a:latin typeface="Arial" charset="0"/>
              </a:rPr>
              <a:t>("%</a:t>
            </a:r>
            <a:r>
              <a:rPr lang="en-US" sz="2400" dirty="0" err="1" smtClean="0">
                <a:latin typeface="Arial" charset="0"/>
              </a:rPr>
              <a:t>d",&amp;n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for(i=0;i&lt;n;i++)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printf("\nEnter the student regno,name,m1,m2,m3:");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scanf("%d%s%d%d%d",&amp;s[i].regno,&amp;s[i].name,&amp;s[i].m1,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&amp;s[i].m2,&amp;s[i].m3);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	s[i].tot=s[i].m1+s[i].m2+s[i].m3;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	s[i].avg=s[i].tot/3;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if(s[i].m1&lt;35||s[i].m2&lt;35||s[i].m3&lt;35)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	s[i].grade='f';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else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if(s[i].avg&gt;=75)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	  s[i].grade='d';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else if(s[i].avg&gt;=60)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  s[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].grade='A';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else if(s[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</a:t>
            </a:r>
            <a:r>
              <a:rPr lang="en-US" sz="2400" dirty="0" err="1" smtClean="0">
                <a:latin typeface="Arial" charset="0"/>
              </a:rPr>
              <a:t>avg</a:t>
            </a:r>
            <a:r>
              <a:rPr lang="en-US" sz="2400" dirty="0" smtClean="0">
                <a:latin typeface="Arial" charset="0"/>
              </a:rPr>
              <a:t>&gt;=50)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  s[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].grade='B';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else if(s[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</a:t>
            </a:r>
            <a:r>
              <a:rPr lang="en-US" sz="2400" dirty="0" err="1" smtClean="0">
                <a:latin typeface="Arial" charset="0"/>
              </a:rPr>
              <a:t>avg</a:t>
            </a:r>
            <a:r>
              <a:rPr lang="en-US" sz="2400" dirty="0" smtClean="0">
                <a:latin typeface="Arial" charset="0"/>
              </a:rPr>
              <a:t>&gt;=35)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 s[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].grade='C';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nSTUDENT</a:t>
            </a:r>
            <a:r>
              <a:rPr lang="en-US" sz="2400" dirty="0" smtClean="0">
                <a:latin typeface="Arial" charset="0"/>
              </a:rPr>
              <a:t> MARK LIST\n");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nREGNO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tNAME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tTOTAL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tAvg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tGRADE</a:t>
            </a:r>
            <a:r>
              <a:rPr lang="en-US" sz="2400" dirty="0" smtClean="0">
                <a:latin typeface="Arial" charset="0"/>
              </a:rPr>
              <a:t>");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for(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=0;i&lt;</a:t>
            </a:r>
            <a:r>
              <a:rPr lang="en-US" sz="2400" dirty="0" err="1" smtClean="0">
                <a:latin typeface="Arial" charset="0"/>
              </a:rPr>
              <a:t>n;i</a:t>
            </a:r>
            <a:r>
              <a:rPr lang="en-US" sz="2400" dirty="0" smtClean="0">
                <a:latin typeface="Arial" charset="0"/>
              </a:rPr>
              <a:t>++)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n%d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t%s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t%f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t%f</a:t>
            </a:r>
            <a:r>
              <a:rPr lang="en-US" sz="2400" dirty="0" smtClean="0">
                <a:latin typeface="Arial" charset="0"/>
              </a:rPr>
              <a:t>\</a:t>
            </a:r>
            <a:r>
              <a:rPr lang="en-US" sz="2400" dirty="0" err="1" smtClean="0">
                <a:latin typeface="Arial" charset="0"/>
              </a:rPr>
              <a:t>t%c",s</a:t>
            </a:r>
            <a:r>
              <a:rPr lang="en-US" sz="2400" dirty="0" smtClean="0">
                <a:latin typeface="Arial" charset="0"/>
              </a:rPr>
              <a:t>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</a:t>
            </a:r>
            <a:r>
              <a:rPr lang="en-US" sz="2400" dirty="0" err="1" smtClean="0">
                <a:latin typeface="Arial" charset="0"/>
              </a:rPr>
              <a:t>regno,s</a:t>
            </a:r>
            <a:r>
              <a:rPr lang="en-US" sz="2400" dirty="0" smtClean="0">
                <a:latin typeface="Arial" charset="0"/>
              </a:rPr>
              <a:t>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</a:t>
            </a:r>
            <a:r>
              <a:rPr lang="en-US" sz="2400" dirty="0" err="1" smtClean="0">
                <a:latin typeface="Arial" charset="0"/>
              </a:rPr>
              <a:t>name,s</a:t>
            </a:r>
            <a:r>
              <a:rPr lang="en-US" sz="2400" dirty="0" smtClean="0">
                <a:latin typeface="Arial" charset="0"/>
              </a:rPr>
              <a:t>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</a:t>
            </a:r>
            <a:r>
              <a:rPr lang="en-US" sz="2400" dirty="0" err="1" smtClean="0">
                <a:latin typeface="Arial" charset="0"/>
              </a:rPr>
              <a:t>tot,s</a:t>
            </a:r>
            <a:r>
              <a:rPr lang="en-US" sz="2400" dirty="0" smtClean="0">
                <a:latin typeface="Arial" charset="0"/>
              </a:rPr>
              <a:t>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</a:t>
            </a:r>
            <a:r>
              <a:rPr lang="en-US" sz="2400" dirty="0" err="1" smtClean="0">
                <a:latin typeface="Arial" charset="0"/>
              </a:rPr>
              <a:t>avg,s</a:t>
            </a:r>
            <a:r>
              <a:rPr lang="en-US" sz="2400" dirty="0" smtClean="0">
                <a:latin typeface="Arial" charset="0"/>
              </a:rPr>
              <a:t>[</a:t>
            </a:r>
            <a:r>
              <a:rPr lang="en-US" sz="2400" dirty="0" err="1" smtClean="0">
                <a:latin typeface="Arial" charset="0"/>
              </a:rPr>
              <a:t>i</a:t>
            </a:r>
            <a:r>
              <a:rPr lang="en-US" sz="2400" dirty="0" smtClean="0">
                <a:latin typeface="Arial" charset="0"/>
              </a:rPr>
              <a:t>].grade);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getch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Enter the no.of students:2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Enter the student regno,name,m1,m2,m3:101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aaa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89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98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78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Enter the student regno,name,m1,m2,m3:102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bbb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59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68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76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STUDENT MARK LIST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REGNO   NAME    TOTAL   Avg     GRADE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101     aaa     265.000000      88.333336       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102     bbb     203.000000      67.666664      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1010</Words>
  <Application>Microsoft Office PowerPoint</Application>
  <PresentationFormat>On-screen Show (4:3)</PresentationFormat>
  <Paragraphs>457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Structure</vt:lpstr>
      <vt:lpstr>Slide 2</vt:lpstr>
      <vt:lpstr>Example</vt:lpstr>
      <vt:lpstr>Slide 4</vt:lpstr>
      <vt:lpstr>Output</vt:lpstr>
      <vt:lpstr>Example</vt:lpstr>
      <vt:lpstr>Slide 7</vt:lpstr>
      <vt:lpstr>Slide 8</vt:lpstr>
      <vt:lpstr>Slide 9</vt:lpstr>
      <vt:lpstr>Union</vt:lpstr>
      <vt:lpstr>Slide 11</vt:lpstr>
      <vt:lpstr>Example</vt:lpstr>
      <vt:lpstr>Slide 13</vt:lpstr>
      <vt:lpstr>Storage classes</vt:lpstr>
      <vt:lpstr>Automatic (auto)</vt:lpstr>
      <vt:lpstr>Automatic (auto)</vt:lpstr>
      <vt:lpstr>External (Global) -extern</vt:lpstr>
      <vt:lpstr>External - extern</vt:lpstr>
      <vt:lpstr>Static variables - static</vt:lpstr>
      <vt:lpstr>Register variables - register</vt:lpstr>
      <vt:lpstr>Preprocessor</vt:lpstr>
      <vt:lpstr>File Inclusion</vt:lpstr>
      <vt:lpstr>Example</vt:lpstr>
      <vt:lpstr>addition.txt</vt:lpstr>
      <vt:lpstr>Output</vt:lpstr>
      <vt:lpstr>Example</vt:lpstr>
      <vt:lpstr>Macro Substitution</vt:lpstr>
      <vt:lpstr>Simple Macro</vt:lpstr>
      <vt:lpstr>Example</vt:lpstr>
      <vt:lpstr>Argumented Macro</vt:lpstr>
      <vt:lpstr>Example</vt:lpstr>
      <vt:lpstr>Nested Macro</vt:lpstr>
      <vt:lpstr>Example</vt:lpstr>
      <vt:lpstr>Conditional Inclusion</vt:lpstr>
      <vt:lpstr>Example</vt:lpstr>
    </vt:vector>
  </TitlesOfParts>
  <Company>JS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</dc:title>
  <dc:creator>Noornilo</dc:creator>
  <cp:lastModifiedBy>Noornilo</cp:lastModifiedBy>
  <cp:revision>7</cp:revision>
  <dcterms:created xsi:type="dcterms:W3CDTF">2015-10-07T09:24:24Z</dcterms:created>
  <dcterms:modified xsi:type="dcterms:W3CDTF">2015-10-13T05:56:51Z</dcterms:modified>
</cp:coreProperties>
</file>